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58" r:id="rId3"/>
    <p:sldId id="292" r:id="rId4"/>
    <p:sldId id="271" r:id="rId5"/>
    <p:sldId id="270" r:id="rId6"/>
    <p:sldId id="289" r:id="rId7"/>
    <p:sldId id="273" r:id="rId8"/>
    <p:sldId id="274" r:id="rId9"/>
    <p:sldId id="275" r:id="rId10"/>
    <p:sldId id="293" r:id="rId11"/>
    <p:sldId id="294" r:id="rId12"/>
    <p:sldId id="279" r:id="rId13"/>
    <p:sldId id="280" r:id="rId14"/>
    <p:sldId id="281" r:id="rId15"/>
    <p:sldId id="282" r:id="rId16"/>
    <p:sldId id="285" r:id="rId17"/>
    <p:sldId id="286" r:id="rId18"/>
    <p:sldId id="26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CRgF+0uDX+vI7IYrnTM4aw==" hashData="dB9sRoVDfZnRdZMMaGIkzhKb6++l8nqHvNBeZYZOsZHSrmnpoxx51WmRuHisCxd/Ak2aZn0ADeF8anE2jVX40A=="/>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B047F6-C4CD-9443-E5A8-1BEE2C8D01F2}" name="Kresha Alvarado" initials="KA" userId="Kresha Alvarado"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1" autoAdjust="0"/>
    <p:restoredTop sz="50575" autoAdjust="0"/>
  </p:normalViewPr>
  <p:slideViewPr>
    <p:cSldViewPr snapToGrid="0">
      <p:cViewPr varScale="1">
        <p:scale>
          <a:sx n="56" d="100"/>
          <a:sy n="56" d="100"/>
        </p:scale>
        <p:origin x="258" y="6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1" d="100"/>
          <a:sy n="81" d="100"/>
        </p:scale>
        <p:origin x="1296"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FF9C17-DEBA-454A-87D2-8149A9D44268}" type="datetimeFigureOut">
              <a:rPr lang="en-US" smtClean="0"/>
              <a:t>9/8/2025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07FB06-D486-4E79-9540-FF50DF2218BC}" type="slidenum">
              <a:rPr lang="en-US" smtClean="0"/>
              <a:t>‹#›</a:t>
            </a:fld>
            <a:endParaRPr lang="en-US"/>
          </a:p>
        </p:txBody>
      </p:sp>
    </p:spTree>
    <p:extLst>
      <p:ext uri="{BB962C8B-B14F-4D97-AF65-F5344CB8AC3E}">
        <p14:creationId xmlns:p14="http://schemas.microsoft.com/office/powerpoint/2010/main" val="1258425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 name="Google Shape;65;p1:notes"/>
          <p:cNvSpPr txBox="1">
            <a:spLocks noGrp="1"/>
          </p:cNvSpPr>
          <p:nvPr>
            <p:ph type="body" idx="1"/>
          </p:nvPr>
        </p:nvSpPr>
        <p:spPr>
          <a:xfrm>
            <a:off x="731521" y="4620578"/>
            <a:ext cx="5852160" cy="3780472"/>
          </a:xfrm>
          <a:prstGeom prst="rect">
            <a:avLst/>
          </a:prstGeom>
          <a:noFill/>
          <a:ln>
            <a:noFill/>
          </a:ln>
        </p:spPr>
        <p:txBody>
          <a:bodyPr spcFirstLastPara="1" wrap="square" lIns="96650" tIns="48325" rIns="96650" bIns="48325" anchor="t" anchorCtr="0">
            <a:noAutofit/>
          </a:bodyPr>
          <a:lstStyle/>
          <a:p>
            <a:pPr marL="0" lvl="0" indent="0" algn="just" rtl="0">
              <a:lnSpc>
                <a:spcPct val="150000"/>
              </a:lnSpc>
              <a:spcBef>
                <a:spcPts val="0"/>
              </a:spcBef>
              <a:spcAft>
                <a:spcPts val="0"/>
              </a:spcAft>
              <a:buNone/>
            </a:pPr>
            <a:endParaRPr dirty="0"/>
          </a:p>
        </p:txBody>
      </p:sp>
      <p:sp>
        <p:nvSpPr>
          <p:cNvPr id="66" name="Google Shape;66;p1:notes"/>
          <p:cNvSpPr txBox="1">
            <a:spLocks noGrp="1"/>
          </p:cNvSpPr>
          <p:nvPr>
            <p:ph type="sldNum" idx="12"/>
          </p:nvPr>
        </p:nvSpPr>
        <p:spPr>
          <a:xfrm>
            <a:off x="4143588" y="9119474"/>
            <a:ext cx="3169920" cy="481727"/>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Benefits of Diversity in Scouting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Open question for the class: What are the benefits of diversity in Scouting? Think about forms of diversity beyond those we’ve discussed so far.</a:t>
            </a:r>
          </a:p>
          <a:p>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Allow the class to provide answers. Try to make connections with the content on the following slide when possible.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007FB06-D486-4E79-9540-FF50DF2218BC}" type="slidenum">
              <a:rPr lang="en-US" smtClean="0"/>
              <a:t>10</a:t>
            </a:fld>
            <a:endParaRPr lang="en-US"/>
          </a:p>
        </p:txBody>
      </p:sp>
    </p:spTree>
    <p:extLst>
      <p:ext uri="{BB962C8B-B14F-4D97-AF65-F5344CB8AC3E}">
        <p14:creationId xmlns:p14="http://schemas.microsoft.com/office/powerpoint/2010/main" val="3746536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054681"/>
          </a:xfrm>
        </p:spPr>
        <p:txBody>
          <a:bodyPr/>
          <a:lstStyle/>
          <a:p>
            <a:r>
              <a:rPr lang="en-US" sz="1200" b="1" kern="1200" dirty="0">
                <a:solidFill>
                  <a:schemeClr val="tx1"/>
                </a:solidFill>
                <a:effectLst/>
                <a:latin typeface="+mn-lt"/>
                <a:ea typeface="+mn-ea"/>
                <a:cs typeface="+mn-cs"/>
              </a:rPr>
              <a:t>Benefits of Diversity in Scouting</a:t>
            </a:r>
          </a:p>
          <a:p>
            <a:r>
              <a:rPr lang="en-US" sz="1200" kern="1200" dirty="0">
                <a:solidFill>
                  <a:schemeClr val="tx1"/>
                </a:solidFill>
                <a:effectLst/>
                <a:latin typeface="+mn-lt"/>
                <a:ea typeface="+mn-ea"/>
                <a:cs typeface="+mn-cs"/>
              </a:rPr>
              <a:t>Scouting is a true melting pot, bringing together youth from many walks of life—different family structures, faiths, racial and ethnic backgrounds, abilities, and life experiences. This diversity is one of Scouting’s greatest strengths. It allows youth to learn from one another in ways that go far beyond what they might experience in their everyday lives. Exposure to peers with different perspectives fosters understanding, empathy, and respect.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Scouting, differences—whether in culture, religion, physical or medical ability, income level, neurodiversity, or gender—are not obstacles but opportunities. They broaden our horizons, spark new ideas, and strengthen our teams. Girls gain valuable opportunities from Scouting’s programs, and boys benefit from the perspectives and insights girls contribute. This is not a zero-sum game; the inclusion of more voices and experiences enriches the journey for everyone involved.</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Diversity can present challenges, and building strong relationships among people from different backgrounds often requires extra effort and patience. Yet the payoff is immense: deeper friendships, stronger teams, and a richer Scouting experience. By fostering an environment where youth can grow, explore, and learn free from the political divisions of the day, Scouting ensures that these lessons are centered on mutual respect, shared adventure, and personal growth.</a:t>
            </a:r>
          </a:p>
          <a:p>
            <a:endParaRPr lang="en-US" dirty="0"/>
          </a:p>
        </p:txBody>
      </p:sp>
      <p:sp>
        <p:nvSpPr>
          <p:cNvPr id="4" name="Slide Number Placeholder 3"/>
          <p:cNvSpPr>
            <a:spLocks noGrp="1"/>
          </p:cNvSpPr>
          <p:nvPr>
            <p:ph type="sldNum" sz="quarter" idx="10"/>
          </p:nvPr>
        </p:nvSpPr>
        <p:spPr/>
        <p:txBody>
          <a:bodyPr/>
          <a:lstStyle/>
          <a:p>
            <a:fld id="{5007FB06-D486-4E79-9540-FF50DF2218BC}" type="slidenum">
              <a:rPr lang="en-US" smtClean="0"/>
              <a:t>11</a:t>
            </a:fld>
            <a:endParaRPr lang="en-US"/>
          </a:p>
        </p:txBody>
      </p:sp>
    </p:spTree>
    <p:extLst>
      <p:ext uri="{BB962C8B-B14F-4D97-AF65-F5344CB8AC3E}">
        <p14:creationId xmlns:p14="http://schemas.microsoft.com/office/powerpoint/2010/main" val="32972067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Common Concerns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Safety is a top priority for Scouting America, so it’s natural for leaders and parents to have questions about mixed-gender programs. However, it’s worth remembering that we’ve been running mixed-gender programs for over 50 years, with safety rules developed in collaboration with experts. Our two-deep leadership model offers strong protection, and research even shows mixed-gender settings can reduce aggressive behavior.</a:t>
            </a:r>
          </a:p>
          <a:p>
            <a:endParaRPr lang="en-US" dirty="0"/>
          </a:p>
        </p:txBody>
      </p:sp>
      <p:sp>
        <p:nvSpPr>
          <p:cNvPr id="4" name="Slide Number Placeholder 3"/>
          <p:cNvSpPr>
            <a:spLocks noGrp="1"/>
          </p:cNvSpPr>
          <p:nvPr>
            <p:ph type="sldNum" sz="quarter" idx="10"/>
          </p:nvPr>
        </p:nvSpPr>
        <p:spPr/>
        <p:txBody>
          <a:bodyPr/>
          <a:lstStyle/>
          <a:p>
            <a:fld id="{5007FB06-D486-4E79-9540-FF50DF2218BC}" type="slidenum">
              <a:rPr lang="en-US" smtClean="0"/>
              <a:t>12</a:t>
            </a:fld>
            <a:endParaRPr lang="en-US"/>
          </a:p>
        </p:txBody>
      </p:sp>
    </p:spTree>
    <p:extLst>
      <p:ext uri="{BB962C8B-B14F-4D97-AF65-F5344CB8AC3E}">
        <p14:creationId xmlns:p14="http://schemas.microsoft.com/office/powerpoint/2010/main" val="3980451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Common Concerns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Some worry that including girls takes away the “boy space” essential for boys’ growth. But research doesn’t back that up—gender-segregated activities might hold back development. Studies show that girls often outperform boys in social skills, and experts say that both boys and girls benefit from shared experiences.</a:t>
            </a:r>
          </a:p>
          <a:p>
            <a:endParaRPr lang="en-US" dirty="0"/>
          </a:p>
        </p:txBody>
      </p:sp>
      <p:sp>
        <p:nvSpPr>
          <p:cNvPr id="4" name="Slide Number Placeholder 3"/>
          <p:cNvSpPr>
            <a:spLocks noGrp="1"/>
          </p:cNvSpPr>
          <p:nvPr>
            <p:ph type="sldNum" sz="quarter" idx="10"/>
          </p:nvPr>
        </p:nvSpPr>
        <p:spPr/>
        <p:txBody>
          <a:bodyPr/>
          <a:lstStyle/>
          <a:p>
            <a:fld id="{5007FB06-D486-4E79-9540-FF50DF2218BC}" type="slidenum">
              <a:rPr lang="en-US" smtClean="0"/>
              <a:t>13</a:t>
            </a:fld>
            <a:endParaRPr lang="en-US"/>
          </a:p>
        </p:txBody>
      </p:sp>
    </p:spTree>
    <p:extLst>
      <p:ext uri="{BB962C8B-B14F-4D97-AF65-F5344CB8AC3E}">
        <p14:creationId xmlns:p14="http://schemas.microsoft.com/office/powerpoint/2010/main" val="9403148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Common Concerns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There are also myths about leadership, like teenage girls being too organized and leaving boys behind, or that girls need separate spaces to lead. In reality, leadership depends on various factors, including popularity, age, and personality, rather than just gender.</a:t>
            </a:r>
          </a:p>
          <a:p>
            <a:endParaRPr lang="en-US" dirty="0"/>
          </a:p>
        </p:txBody>
      </p:sp>
      <p:sp>
        <p:nvSpPr>
          <p:cNvPr id="4" name="Slide Number Placeholder 3"/>
          <p:cNvSpPr>
            <a:spLocks noGrp="1"/>
          </p:cNvSpPr>
          <p:nvPr>
            <p:ph type="sldNum" sz="quarter" idx="10"/>
          </p:nvPr>
        </p:nvSpPr>
        <p:spPr/>
        <p:txBody>
          <a:bodyPr/>
          <a:lstStyle/>
          <a:p>
            <a:fld id="{5007FB06-D486-4E79-9540-FF50DF2218BC}" type="slidenum">
              <a:rPr lang="en-US" smtClean="0"/>
              <a:t>14</a:t>
            </a:fld>
            <a:endParaRPr lang="en-US"/>
          </a:p>
        </p:txBody>
      </p:sp>
    </p:spTree>
    <p:extLst>
      <p:ext uri="{BB962C8B-B14F-4D97-AF65-F5344CB8AC3E}">
        <p14:creationId xmlns:p14="http://schemas.microsoft.com/office/powerpoint/2010/main" val="5100622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Common Concerns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Finally, some feel we’re moving too fast by opening Scouting to girls. However, mixed-gender Scouting has been in existence for decades worldwide, and changes here have been carefully tested through pilot programs over many years.</a:t>
            </a:r>
          </a:p>
          <a:p>
            <a:endParaRPr lang="en-US" dirty="0"/>
          </a:p>
        </p:txBody>
      </p:sp>
      <p:sp>
        <p:nvSpPr>
          <p:cNvPr id="4" name="Slide Number Placeholder 3"/>
          <p:cNvSpPr>
            <a:spLocks noGrp="1"/>
          </p:cNvSpPr>
          <p:nvPr>
            <p:ph type="sldNum" sz="quarter" idx="10"/>
          </p:nvPr>
        </p:nvSpPr>
        <p:spPr/>
        <p:txBody>
          <a:bodyPr/>
          <a:lstStyle/>
          <a:p>
            <a:fld id="{5007FB06-D486-4E79-9540-FF50DF2218BC}" type="slidenum">
              <a:rPr lang="en-US" smtClean="0"/>
              <a:t>15</a:t>
            </a:fld>
            <a:endParaRPr lang="en-US"/>
          </a:p>
        </p:txBody>
      </p:sp>
    </p:spTree>
    <p:extLst>
      <p:ext uri="{BB962C8B-B14F-4D97-AF65-F5344CB8AC3E}">
        <p14:creationId xmlns:p14="http://schemas.microsoft.com/office/powerpoint/2010/main" val="3960086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Responding to Concerns Activity #2 – 10-minute Activity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Instructor note:</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Print scenarios onto a sheet of cardstock paper, cut into six (6) cards, or write out on 3x5 cards. If the class is small, consider using groups of 3-4 for a brainstorming exercise. For a larger class, workgroups would be more effective, as they provide each individual with an opportunity to share their thoughts.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Each group will be assigned one scenario and will be asked to discuss how to best respond to it. Keep in mind that many of the facts presented today may be helpful, but good responses are based on more than just facts. Making a personal connection, when possible, can transform facts from a debate into a shared understanding.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Please take five minutes to discuss your scenario with each other and be prepared to share some of your discussion when we come back together as a class.</a:t>
            </a:r>
          </a:p>
          <a:p>
            <a:r>
              <a:rPr lang="en-US" sz="1200" kern="1200" dirty="0">
                <a:solidFill>
                  <a:schemeClr val="tx1"/>
                </a:solidFill>
                <a:effectLst/>
                <a:latin typeface="+mn-lt"/>
                <a:ea typeface="+mn-ea"/>
                <a:cs typeface="+mn-cs"/>
              </a:rPr>
              <a:t> </a:t>
            </a:r>
          </a:p>
          <a:p>
            <a:r>
              <a:rPr lang="en-US" sz="1200" i="1" kern="1200" dirty="0">
                <a:solidFill>
                  <a:schemeClr val="tx1"/>
                </a:solidFill>
                <a:effectLst/>
                <a:latin typeface="+mn-lt"/>
                <a:ea typeface="+mn-ea"/>
                <a:cs typeface="+mn-cs"/>
              </a:rPr>
              <a:t>Have the class reconvene and ask each group to summarize what they discussed. When appropriate, offer additional connections to the material presented in this class.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007FB06-D486-4E79-9540-FF50DF2218BC}" type="slidenum">
              <a:rPr lang="en-US" smtClean="0"/>
              <a:t>16</a:t>
            </a:fld>
            <a:endParaRPr lang="en-US"/>
          </a:p>
        </p:txBody>
      </p:sp>
    </p:spTree>
    <p:extLst>
      <p:ext uri="{BB962C8B-B14F-4D97-AF65-F5344CB8AC3E}">
        <p14:creationId xmlns:p14="http://schemas.microsoft.com/office/powerpoint/2010/main" val="25567013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Summary/Conclusion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As an outcome of this course, each participant should now be able to:</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Describe</a:t>
            </a:r>
            <a:r>
              <a:rPr lang="en-US" sz="1200" kern="1200" dirty="0">
                <a:solidFill>
                  <a:schemeClr val="tx1"/>
                </a:solidFill>
                <a:effectLst/>
                <a:latin typeface="+mn-lt"/>
                <a:ea typeface="+mn-ea"/>
                <a:cs typeface="+mn-cs"/>
              </a:rPr>
              <a:t> the history of mixed-gender Scouting domestically and internationally</a:t>
            </a: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Recognize</a:t>
            </a:r>
            <a:r>
              <a:rPr lang="en-US" sz="1200" kern="1200" dirty="0">
                <a:solidFill>
                  <a:schemeClr val="tx1"/>
                </a:solidFill>
                <a:effectLst/>
                <a:latin typeface="+mn-lt"/>
                <a:ea typeface="+mn-ea"/>
                <a:cs typeface="+mn-cs"/>
              </a:rPr>
              <a:t> the importance of inclusivity to the mission and success of Scouting America</a:t>
            </a: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Respond</a:t>
            </a:r>
            <a:r>
              <a:rPr lang="en-US" sz="1200" kern="1200" dirty="0">
                <a:solidFill>
                  <a:schemeClr val="tx1"/>
                </a:solidFill>
                <a:effectLst/>
                <a:latin typeface="+mn-lt"/>
                <a:ea typeface="+mn-ea"/>
                <a:cs typeface="+mn-cs"/>
              </a:rPr>
              <a:t> to common concerns about mixed-gender Scouting and </a:t>
            </a:r>
            <a:r>
              <a:rPr lang="en-US" sz="1200" b="1" kern="1200" dirty="0">
                <a:solidFill>
                  <a:schemeClr val="tx1"/>
                </a:solidFill>
                <a:effectLst/>
                <a:latin typeface="+mn-lt"/>
                <a:ea typeface="+mn-ea"/>
                <a:cs typeface="+mn-cs"/>
              </a:rPr>
              <a:t>share</a:t>
            </a:r>
            <a:r>
              <a:rPr lang="en-US" sz="1200" kern="1200" dirty="0">
                <a:solidFill>
                  <a:schemeClr val="tx1"/>
                </a:solidFill>
                <a:effectLst/>
                <a:latin typeface="+mn-lt"/>
                <a:ea typeface="+mn-ea"/>
                <a:cs typeface="+mn-cs"/>
              </a:rPr>
              <a:t> facts that address those concerns</a:t>
            </a:r>
          </a:p>
          <a:p>
            <a:pPr lvl="0"/>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Expanding the flagship programs to include girls has been a long time coming, and was not a hasty decision. It was built on decades of experience and tests. The evidence suggests that a mixed-gender environment benefits all participants. The aims and methods of Scouting have not changed, but their effectiveness is being enhanced through our wider reach.</a:t>
            </a:r>
          </a:p>
          <a:p>
            <a:endParaRPr lang="en-US" dirty="0"/>
          </a:p>
        </p:txBody>
      </p:sp>
      <p:sp>
        <p:nvSpPr>
          <p:cNvPr id="4" name="Slide Number Placeholder 3"/>
          <p:cNvSpPr>
            <a:spLocks noGrp="1"/>
          </p:cNvSpPr>
          <p:nvPr>
            <p:ph type="sldNum" sz="quarter" idx="10"/>
          </p:nvPr>
        </p:nvSpPr>
        <p:spPr/>
        <p:txBody>
          <a:bodyPr/>
          <a:lstStyle/>
          <a:p>
            <a:fld id="{5007FB06-D486-4E79-9540-FF50DF2218BC}" type="slidenum">
              <a:rPr lang="en-US" smtClean="0"/>
              <a:t>17</a:t>
            </a:fld>
            <a:endParaRPr lang="en-US"/>
          </a:p>
        </p:txBody>
      </p:sp>
    </p:spTree>
    <p:extLst>
      <p:ext uri="{BB962C8B-B14F-4D97-AF65-F5344CB8AC3E}">
        <p14:creationId xmlns:p14="http://schemas.microsoft.com/office/powerpoint/2010/main" val="15269111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13: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p13:notes"/>
          <p:cNvSpPr txBox="1">
            <a:spLocks noGrp="1"/>
          </p:cNvSpPr>
          <p:nvPr>
            <p:ph type="body" idx="1"/>
          </p:nvPr>
        </p:nvSpPr>
        <p:spPr>
          <a:xfrm>
            <a:off x="731521" y="4620578"/>
            <a:ext cx="5852160" cy="3780472"/>
          </a:xfrm>
          <a:prstGeom prst="rect">
            <a:avLst/>
          </a:prstGeom>
          <a:noFill/>
          <a:ln>
            <a:noFill/>
          </a:ln>
        </p:spPr>
        <p:txBody>
          <a:bodyPr spcFirstLastPara="1" wrap="square" lIns="96650" tIns="48325" rIns="96650" bIns="48325" anchor="t" anchorCtr="0">
            <a:noAutofit/>
          </a:bodyPr>
          <a:lstStyle/>
          <a:p>
            <a:pPr marL="0" lvl="0" indent="0" algn="l" rtl="0">
              <a:spcBef>
                <a:spcPts val="0"/>
              </a:spcBef>
              <a:spcAft>
                <a:spcPts val="0"/>
              </a:spcAft>
              <a:buNone/>
            </a:pPr>
            <a:endParaRPr dirty="0"/>
          </a:p>
        </p:txBody>
      </p:sp>
      <p:sp>
        <p:nvSpPr>
          <p:cNvPr id="156" name="Google Shape;156;p13:notes"/>
          <p:cNvSpPr txBox="1">
            <a:spLocks noGrp="1"/>
          </p:cNvSpPr>
          <p:nvPr>
            <p:ph type="sldNum" idx="12"/>
          </p:nvPr>
        </p:nvSpPr>
        <p:spPr>
          <a:xfrm>
            <a:off x="4143588" y="9119474"/>
            <a:ext cx="3169920" cy="481727"/>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a:spLocks noGrp="1" noRot="1" noChangeAspect="1"/>
          </p:cNvSpPr>
          <p:nvPr>
            <p:ph type="sldImg" idx="2"/>
          </p:nvPr>
        </p:nvSpPr>
        <p:spPr>
          <a:xfrm>
            <a:off x="1462088" y="844550"/>
            <a:ext cx="4391025" cy="2470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p2:notes"/>
          <p:cNvSpPr txBox="1">
            <a:spLocks noGrp="1"/>
          </p:cNvSpPr>
          <p:nvPr>
            <p:ph type="body" idx="1"/>
          </p:nvPr>
        </p:nvSpPr>
        <p:spPr>
          <a:xfrm>
            <a:off x="731521" y="3466531"/>
            <a:ext cx="5852160" cy="5154955"/>
          </a:xfrm>
          <a:prstGeom prst="rect">
            <a:avLst/>
          </a:prstGeom>
          <a:noFill/>
          <a:ln>
            <a:noFill/>
          </a:ln>
        </p:spPr>
        <p:txBody>
          <a:bodyPr spcFirstLastPara="1" wrap="square" lIns="96650" tIns="48325" rIns="96650" bIns="48325" anchor="t" anchorCtr="0">
            <a:noAutofit/>
          </a:bodyPr>
          <a:lstStyle/>
          <a:p>
            <a:r>
              <a:rPr lang="en-US" sz="1200" b="1" kern="1200" dirty="0">
                <a:solidFill>
                  <a:schemeClr val="tx1"/>
                </a:solidFill>
                <a:effectLst/>
                <a:latin typeface="+mn-lt"/>
                <a:ea typeface="+mn-ea"/>
                <a:cs typeface="+mn-cs"/>
              </a:rPr>
              <a:t>Introduction and Course Objectives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commissioners, we respond to concerns from volunteers in various positions and also help prepare them to address concerns from Scouts and parents. Today’s Scouting America programs continue to support the aims and methods of scouting, while expanding our reach to a larger audience. This course familiarizes commissioners with the considerations related to the expanded inclusion of girls in Scouting.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Introduce the learning objectives, noting that by the end of this session, each participant should…</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Describe</a:t>
            </a:r>
            <a:r>
              <a:rPr lang="en-US" sz="1200" kern="1200" dirty="0">
                <a:solidFill>
                  <a:schemeClr val="tx1"/>
                </a:solidFill>
                <a:effectLst/>
                <a:latin typeface="+mn-lt"/>
                <a:ea typeface="+mn-ea"/>
                <a:cs typeface="+mn-cs"/>
              </a:rPr>
              <a:t> the history of mixed-gender Scouting domestically and internationally</a:t>
            </a: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Recognize</a:t>
            </a:r>
            <a:r>
              <a:rPr lang="en-US" sz="1200" kern="1200" dirty="0">
                <a:solidFill>
                  <a:schemeClr val="tx1"/>
                </a:solidFill>
                <a:effectLst/>
                <a:latin typeface="+mn-lt"/>
                <a:ea typeface="+mn-ea"/>
                <a:cs typeface="+mn-cs"/>
              </a:rPr>
              <a:t> the importance of inclusivity to the mission and success of Scouting America</a:t>
            </a: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Respond </a:t>
            </a:r>
            <a:r>
              <a:rPr lang="en-US" sz="1200" b="0" kern="1200" dirty="0">
                <a:solidFill>
                  <a:schemeClr val="tx1"/>
                </a:solidFill>
                <a:effectLst/>
                <a:latin typeface="+mn-lt"/>
                <a:ea typeface="+mn-ea"/>
                <a:cs typeface="+mn-cs"/>
              </a:rPr>
              <a:t>to common concerns about mixed-gender Scouting and </a:t>
            </a:r>
            <a:r>
              <a:rPr lang="en-US" sz="1200" b="1" kern="1200" dirty="0">
                <a:solidFill>
                  <a:schemeClr val="tx1"/>
                </a:solidFill>
                <a:effectLst/>
                <a:latin typeface="+mn-lt"/>
                <a:ea typeface="+mn-ea"/>
                <a:cs typeface="+mn-cs"/>
              </a:rPr>
              <a:t>share</a:t>
            </a:r>
            <a:r>
              <a:rPr lang="en-US" sz="1200" b="0" kern="1200" dirty="0">
                <a:solidFill>
                  <a:schemeClr val="tx1"/>
                </a:solidFill>
                <a:effectLst/>
                <a:latin typeface="+mn-lt"/>
                <a:ea typeface="+mn-ea"/>
                <a:cs typeface="+mn-cs"/>
              </a:rPr>
              <a:t> facts that address those concerns</a:t>
            </a:r>
          </a:p>
          <a:p>
            <a:pPr marL="0" lvl="0" indent="0" rtl="0">
              <a:lnSpc>
                <a:spcPct val="150000"/>
              </a:lnSpc>
              <a:spcBef>
                <a:spcPts val="0"/>
              </a:spcBef>
              <a:spcAft>
                <a:spcPts val="0"/>
              </a:spcAft>
              <a:buNone/>
            </a:pPr>
            <a:endParaRPr dirty="0"/>
          </a:p>
        </p:txBody>
      </p:sp>
      <p:sp>
        <p:nvSpPr>
          <p:cNvPr id="73" name="Google Shape;73;p2:notes"/>
          <p:cNvSpPr txBox="1">
            <a:spLocks noGrp="1"/>
          </p:cNvSpPr>
          <p:nvPr>
            <p:ph type="sldNum" idx="12"/>
          </p:nvPr>
        </p:nvSpPr>
        <p:spPr>
          <a:xfrm>
            <a:off x="3657600" y="8532453"/>
            <a:ext cx="3169920" cy="481727"/>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Commissioner’s Role</a:t>
            </a:r>
          </a:p>
          <a:p>
            <a:r>
              <a:rPr lang="en-US" sz="1200" b="1" kern="1200" dirty="0">
                <a:solidFill>
                  <a:schemeClr val="tx1"/>
                </a:solidFill>
                <a:effectLst/>
                <a:latin typeface="+mn-lt"/>
                <a:ea typeface="+mn-ea"/>
                <a:cs typeface="+mn-cs"/>
              </a:rPr>
              <a:t>Open question for the class:</a:t>
            </a:r>
            <a:r>
              <a:rPr lang="en-US" sz="1200" kern="1200" dirty="0">
                <a:solidFill>
                  <a:schemeClr val="tx1"/>
                </a:solidFill>
                <a:effectLst/>
                <a:latin typeface="+mn-lt"/>
                <a:ea typeface="+mn-ea"/>
                <a:cs typeface="+mn-cs"/>
              </a:rPr>
              <a:t> What role do commissioners play in issues related to mixed-gender Scouting?</a:t>
            </a:r>
          </a:p>
          <a:p>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Allow the class to provide answers. The paragraph below provides one possible answer, though it is by no means the only applicable response.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 with many other aspects of Scouting, commissioners provide a supporting role. We answer questions, help make connections, and provide relevant information. If parents or adult leaders have questions about the policies, we may be able to provide clarification. Likewise, if myths are creating barriers, we may be able to help dispel them.</a:t>
            </a:r>
          </a:p>
          <a:p>
            <a:endParaRPr lang="en-US" dirty="0"/>
          </a:p>
        </p:txBody>
      </p:sp>
      <p:sp>
        <p:nvSpPr>
          <p:cNvPr id="4" name="Slide Number Placeholder 3"/>
          <p:cNvSpPr>
            <a:spLocks noGrp="1"/>
          </p:cNvSpPr>
          <p:nvPr>
            <p:ph type="sldNum" sz="quarter" idx="10"/>
          </p:nvPr>
        </p:nvSpPr>
        <p:spPr/>
        <p:txBody>
          <a:bodyPr/>
          <a:lstStyle/>
          <a:p>
            <a:fld id="{5007FB06-D486-4E79-9540-FF50DF2218BC}" type="slidenum">
              <a:rPr lang="en-US" smtClean="0"/>
              <a:t>3</a:t>
            </a:fld>
            <a:endParaRPr lang="en-US"/>
          </a:p>
        </p:txBody>
      </p:sp>
    </p:spTree>
    <p:extLst>
      <p:ext uri="{BB962C8B-B14F-4D97-AF65-F5344CB8AC3E}">
        <p14:creationId xmlns:p14="http://schemas.microsoft.com/office/powerpoint/2010/main" val="2747260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799" y="4400549"/>
            <a:ext cx="5619997" cy="4482193"/>
          </a:xfrm>
        </p:spPr>
        <p:txBody>
          <a:bodyPr/>
          <a:lstStyle/>
          <a:p>
            <a:r>
              <a:rPr lang="en-US" sz="1200" b="1" kern="1200" dirty="0">
                <a:solidFill>
                  <a:schemeClr val="tx1"/>
                </a:solidFill>
                <a:effectLst/>
                <a:latin typeface="+mn-lt"/>
                <a:ea typeface="+mn-ea"/>
                <a:cs typeface="+mn-cs"/>
              </a:rPr>
              <a:t>Experiences with Mixed-Gender Scouting </a:t>
            </a:r>
          </a:p>
          <a:p>
            <a:r>
              <a:rPr lang="en-US" sz="1200" i="1" kern="1200" dirty="0">
                <a:solidFill>
                  <a:schemeClr val="tx1"/>
                </a:solidFill>
                <a:effectLst/>
                <a:latin typeface="+mn-lt"/>
                <a:ea typeface="+mn-ea"/>
                <a:cs typeface="+mn-cs"/>
              </a:rPr>
              <a:t>Note: If the class is small, this activity might work better as a group brainstorming activity. For a larger class, workgroups would be more effective.  Groups of 3-4 would allow each individual to have an opportunity to speak.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Before we get into the history of mixed-gender Scouting, let’s take a few minutes to discuss in small groups what experiences you have had with girls involved in Scouting. Maybe there are some positive experiences to share. Perhaps someone has approached you with a concern or complaint about mixed-gender scouting or girls being allowed to join. Take five minutes to discuss your experiences with each other in small groups and be prepared to share some of your observations when we come back together as a class.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For virtual presentation, consider the following strategies:</a:t>
            </a:r>
          </a:p>
          <a:p>
            <a:pPr lvl="0"/>
            <a:r>
              <a:rPr lang="en-US" sz="1200" kern="1200" dirty="0">
                <a:solidFill>
                  <a:schemeClr val="tx1"/>
                </a:solidFill>
                <a:effectLst/>
                <a:latin typeface="+mn-lt"/>
                <a:ea typeface="+mn-ea"/>
                <a:cs typeface="+mn-cs"/>
              </a:rPr>
              <a:t>Use breakout rooms for small groups.</a:t>
            </a:r>
          </a:p>
          <a:p>
            <a:pPr lvl="0"/>
            <a:r>
              <a:rPr lang="en-US" sz="1200" kern="1200" dirty="0">
                <a:solidFill>
                  <a:schemeClr val="tx1"/>
                </a:solidFill>
                <a:effectLst/>
                <a:latin typeface="+mn-lt"/>
                <a:ea typeface="+mn-ea"/>
                <a:cs typeface="+mn-cs"/>
              </a:rPr>
              <a:t>For the full-class discussion, which might be a discussion of the exercise or a post-breakout debrief, (a) allow participants to just speak up, (b) ask participants to post their responses in the chat line for the facilitator to read aloud, (c) ask participants to raise their hands for the instructor or facilitator to call on, or (d) choose a combination of these options. </a:t>
            </a:r>
          </a:p>
          <a:p>
            <a:br>
              <a:rPr lang="en-US" dirty="0">
                <a:effectLst/>
              </a:rPr>
            </a:br>
            <a:r>
              <a:rPr lang="en-US" i="1" dirty="0">
                <a:effectLst/>
              </a:rPr>
              <a:t>After five minutes have passed, have the class reconvene and ask for each group to summarize what they discussed. When possible, convey that some of the material to come may connect with the issues they raise.</a:t>
            </a:r>
            <a:r>
              <a:rPr lang="en-US" dirty="0">
                <a:effectLst/>
              </a:rPr>
              <a:t> </a:t>
            </a:r>
            <a:endParaRPr lang="en-US" dirty="0"/>
          </a:p>
        </p:txBody>
      </p:sp>
      <p:sp>
        <p:nvSpPr>
          <p:cNvPr id="4" name="Slide Number Placeholder 3"/>
          <p:cNvSpPr>
            <a:spLocks noGrp="1"/>
          </p:cNvSpPr>
          <p:nvPr>
            <p:ph type="sldNum" sz="quarter" idx="10"/>
          </p:nvPr>
        </p:nvSpPr>
        <p:spPr/>
        <p:txBody>
          <a:bodyPr/>
          <a:lstStyle/>
          <a:p>
            <a:fld id="{5007FB06-D486-4E79-9540-FF50DF2218BC}" type="slidenum">
              <a:rPr lang="en-US" smtClean="0"/>
              <a:t>4</a:t>
            </a:fld>
            <a:endParaRPr lang="en-US"/>
          </a:p>
        </p:txBody>
      </p:sp>
    </p:spTree>
    <p:extLst>
      <p:ext uri="{BB962C8B-B14F-4D97-AF65-F5344CB8AC3E}">
        <p14:creationId xmlns:p14="http://schemas.microsoft.com/office/powerpoint/2010/main" val="1825308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a:spLocks noGrp="1" noRot="1" noChangeAspect="1"/>
          </p:cNvSpPr>
          <p:nvPr>
            <p:ph type="sldImg" idx="2"/>
          </p:nvPr>
        </p:nvSpPr>
        <p:spPr>
          <a:xfrm>
            <a:off x="1462088" y="844550"/>
            <a:ext cx="4391025" cy="2470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p2:notes"/>
          <p:cNvSpPr txBox="1">
            <a:spLocks noGrp="1"/>
          </p:cNvSpPr>
          <p:nvPr>
            <p:ph type="body" idx="1"/>
          </p:nvPr>
        </p:nvSpPr>
        <p:spPr>
          <a:xfrm>
            <a:off x="731521" y="3466531"/>
            <a:ext cx="5852160" cy="5773003"/>
          </a:xfrm>
          <a:prstGeom prst="rect">
            <a:avLst/>
          </a:prstGeom>
          <a:noFill/>
          <a:ln>
            <a:noFill/>
          </a:ln>
        </p:spPr>
        <p:txBody>
          <a:bodyPr spcFirstLastPara="1" wrap="square" lIns="96650" tIns="48325" rIns="96650" bIns="48325" anchor="t" anchorCtr="0">
            <a:noAutofit/>
          </a:bodyPr>
          <a:lstStyle/>
          <a:p>
            <a:r>
              <a:rPr lang="en-US" sz="1200" b="1" kern="1200" dirty="0">
                <a:solidFill>
                  <a:schemeClr val="tx1"/>
                </a:solidFill>
                <a:effectLst/>
                <a:latin typeface="+mn-lt"/>
                <a:ea typeface="+mn-ea"/>
                <a:cs typeface="+mn-cs"/>
              </a:rPr>
              <a:t>Membership Trends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Boy Scouts of America first allowed girls to join as registered youth members in 1971 in Sea Scouts, with Exploring and Venturing following soon after. From the 1970s to the 2010s, girls were limited to those programs.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Beginning in 2018 and 2019, however, girls were allowed for the first time to register as members in the flagship programs of Cub Scouts and Scouts BSA. In addition to access to the higher-profile programs, this permitted girls under the age of 14 to join for the first time. In the years that followed, girls became an increasingly substantial part of the organization’s membership, as shown by this trend line.</a:t>
            </a:r>
          </a:p>
          <a:p>
            <a:pPr marL="0" lvl="0" indent="0" rtl="0">
              <a:lnSpc>
                <a:spcPct val="150000"/>
              </a:lnSpc>
              <a:spcBef>
                <a:spcPts val="0"/>
              </a:spcBef>
              <a:spcAft>
                <a:spcPts val="0"/>
              </a:spcAft>
              <a:buNone/>
            </a:pPr>
            <a:endParaRPr dirty="0"/>
          </a:p>
        </p:txBody>
      </p:sp>
      <p:sp>
        <p:nvSpPr>
          <p:cNvPr id="73" name="Google Shape;73;p2:notes"/>
          <p:cNvSpPr txBox="1">
            <a:spLocks noGrp="1"/>
          </p:cNvSpPr>
          <p:nvPr>
            <p:ph type="sldNum" idx="12"/>
          </p:nvPr>
        </p:nvSpPr>
        <p:spPr>
          <a:xfrm>
            <a:off x="3657600" y="8561333"/>
            <a:ext cx="3169920" cy="481727"/>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5</a:t>
            </a:fld>
            <a:endParaRPr dirty="0"/>
          </a:p>
        </p:txBody>
      </p:sp>
    </p:spTree>
    <p:extLst>
      <p:ext uri="{BB962C8B-B14F-4D97-AF65-F5344CB8AC3E}">
        <p14:creationId xmlns:p14="http://schemas.microsoft.com/office/powerpoint/2010/main" val="2758576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Girls in Scouting, Globally</a:t>
            </a:r>
          </a:p>
          <a:p>
            <a:r>
              <a:rPr lang="en-US" sz="1200" kern="1200" dirty="0">
                <a:solidFill>
                  <a:schemeClr val="tx1"/>
                </a:solidFill>
                <a:effectLst/>
                <a:latin typeface="+mn-lt"/>
                <a:ea typeface="+mn-ea"/>
                <a:cs typeface="+mn-cs"/>
              </a:rPr>
              <a:t>In addition to examining our own history, we should also consider the global Scouting movement as a whole, including its worldwide impact. Scouting America is a member of the World Organization of the Scout Movement. Although it originated as being focused on male youth, the vast majority of its member organizations admit both boys and girls as youth members.</a:t>
            </a:r>
          </a:p>
          <a:p>
            <a:endParaRPr lang="en-US" dirty="0"/>
          </a:p>
        </p:txBody>
      </p:sp>
      <p:sp>
        <p:nvSpPr>
          <p:cNvPr id="4" name="Slide Number Placeholder 3"/>
          <p:cNvSpPr>
            <a:spLocks noGrp="1"/>
          </p:cNvSpPr>
          <p:nvPr>
            <p:ph type="sldNum" sz="quarter" idx="10"/>
          </p:nvPr>
        </p:nvSpPr>
        <p:spPr/>
        <p:txBody>
          <a:bodyPr/>
          <a:lstStyle/>
          <a:p>
            <a:fld id="{5007FB06-D486-4E79-9540-FF50DF2218BC}" type="slidenum">
              <a:rPr lang="en-US" smtClean="0"/>
              <a:t>6</a:t>
            </a:fld>
            <a:endParaRPr lang="en-US"/>
          </a:p>
        </p:txBody>
      </p:sp>
    </p:spTree>
    <p:extLst>
      <p:ext uri="{BB962C8B-B14F-4D97-AF65-F5344CB8AC3E}">
        <p14:creationId xmlns:p14="http://schemas.microsoft.com/office/powerpoint/2010/main" val="1001467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Girls and Women in “Boy Scouts”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America, women began to take on leadership roles within the first two decades. For the first half-century or so, women were primarily limited to the Cub Scouts program. But by the 1960s and 1970s, women became fully eligible to serve in most positions and receive the same recognition as men. The Order of the Arrow was one of the last holdouts, allowing women to become members in 1988.</a:t>
            </a:r>
          </a:p>
          <a:p>
            <a:endParaRPr lang="en-US" dirty="0"/>
          </a:p>
        </p:txBody>
      </p:sp>
      <p:sp>
        <p:nvSpPr>
          <p:cNvPr id="4" name="Slide Number Placeholder 3"/>
          <p:cNvSpPr>
            <a:spLocks noGrp="1"/>
          </p:cNvSpPr>
          <p:nvPr>
            <p:ph type="sldNum" sz="quarter" idx="10"/>
          </p:nvPr>
        </p:nvSpPr>
        <p:spPr/>
        <p:txBody>
          <a:bodyPr/>
          <a:lstStyle/>
          <a:p>
            <a:fld id="{5007FB06-D486-4E79-9540-FF50DF2218BC}" type="slidenum">
              <a:rPr lang="en-US" smtClean="0"/>
              <a:t>7</a:t>
            </a:fld>
            <a:endParaRPr lang="en-US"/>
          </a:p>
        </p:txBody>
      </p:sp>
    </p:spTree>
    <p:extLst>
      <p:ext uri="{BB962C8B-B14F-4D97-AF65-F5344CB8AC3E}">
        <p14:creationId xmlns:p14="http://schemas.microsoft.com/office/powerpoint/2010/main" val="590881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Girls and Women in “Boy Scouts”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 the youth side, two landmark moments in the U.S. allowed girls to participate in scouting. First, the Sea Scouts program allowed girls to join as official members in 1969. Exploring and Venturing followed suit in 1971. Although these programs may not have become iconic household names in the way that “Boy Scouts” and “Cub Scouts” did, those of you familiar with Sea Scouts and Venturing can attest that these programs include many of the same activities, methods, and practices that are found in the flagship programs. This means that Scouting America has over 50 years of experience with mixed-gender programs. The other landmark moment, of course, was the 2017 announcement that all programming would become open to girls.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007FB06-D486-4E79-9540-FF50DF2218BC}" type="slidenum">
              <a:rPr lang="en-US" smtClean="0"/>
              <a:t>8</a:t>
            </a:fld>
            <a:endParaRPr lang="en-US"/>
          </a:p>
        </p:txBody>
      </p:sp>
    </p:spTree>
    <p:extLst>
      <p:ext uri="{BB962C8B-B14F-4D97-AF65-F5344CB8AC3E}">
        <p14:creationId xmlns:p14="http://schemas.microsoft.com/office/powerpoint/2010/main" val="2135352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Girls and Women in “Boy Scouts”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Today, Exploring, Sea Scouts, and Venturing are mixed-gender. Cub Scout packs may be single gender or mixed-gender, depending on their preference. Family (mixed-gender) Cub Scout Packs are commonplace. Scouts BSA Troops are single-gender, and there are an increasing number of girl Troops. Some mixed-gender Troops were formed during a pilot program in 2024-2025, though that option is not currently available nationwide.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From its earliest days to the present, the inclusion of girls in scouting has been less about rushing into change and more about steadily building on a long tradition of participation, leadership, and shared values.</a:t>
            </a:r>
          </a:p>
          <a:p>
            <a:endParaRPr lang="en-US" dirty="0"/>
          </a:p>
        </p:txBody>
      </p:sp>
      <p:sp>
        <p:nvSpPr>
          <p:cNvPr id="4" name="Slide Number Placeholder 3"/>
          <p:cNvSpPr>
            <a:spLocks noGrp="1"/>
          </p:cNvSpPr>
          <p:nvPr>
            <p:ph type="sldNum" sz="quarter" idx="5"/>
          </p:nvPr>
        </p:nvSpPr>
        <p:spPr/>
        <p:txBody>
          <a:bodyPr/>
          <a:lstStyle/>
          <a:p>
            <a:fld id="{5007FB06-D486-4E79-9540-FF50DF2218BC}" type="slidenum">
              <a:rPr lang="en-US" smtClean="0"/>
              <a:t>9</a:t>
            </a:fld>
            <a:endParaRPr lang="en-US"/>
          </a:p>
        </p:txBody>
      </p:sp>
    </p:spTree>
    <p:extLst>
      <p:ext uri="{BB962C8B-B14F-4D97-AF65-F5344CB8AC3E}">
        <p14:creationId xmlns:p14="http://schemas.microsoft.com/office/powerpoint/2010/main" val="30983120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488D-9E6D-5A54-A3E5-108C055E0B89}"/>
              </a:ext>
            </a:extLst>
          </p:cNvPr>
          <p:cNvSpPr>
            <a:spLocks noGrp="1"/>
          </p:cNvSpPr>
          <p:nvPr>
            <p:ph type="ctrTitle"/>
          </p:nvPr>
        </p:nvSpPr>
        <p:spPr>
          <a:xfrm>
            <a:off x="1524000" y="1122363"/>
            <a:ext cx="9144000" cy="2387600"/>
          </a:xfrm>
        </p:spPr>
        <p:txBody>
          <a:bodyPr anchor="b"/>
          <a:lstStyle>
            <a:lvl1pPr algn="ctr">
              <a:defRPr sz="6000" b="1">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3A5208C5-5331-D15E-E292-3AA7DC4A23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9AA0B-9320-F675-0C97-A641ED73463A}"/>
              </a:ext>
            </a:extLst>
          </p:cNvPr>
          <p:cNvSpPr>
            <a:spLocks noGrp="1"/>
          </p:cNvSpPr>
          <p:nvPr>
            <p:ph type="dt" sz="half" idx="10"/>
          </p:nvPr>
        </p:nvSpPr>
        <p:spPr/>
        <p:txBody>
          <a:bodyPr/>
          <a:lstStyle/>
          <a:p>
            <a:fld id="{A068FED1-2862-4BA2-8856-6CBC38352094}" type="datetimeFigureOut">
              <a:rPr lang="en-US" smtClean="0"/>
              <a:t>9/8/2025</a:t>
            </a:fld>
            <a:endParaRPr lang="en-US"/>
          </a:p>
        </p:txBody>
      </p:sp>
      <p:sp>
        <p:nvSpPr>
          <p:cNvPr id="5" name="Footer Placeholder 4">
            <a:extLst>
              <a:ext uri="{FF2B5EF4-FFF2-40B4-BE49-F238E27FC236}">
                <a16:creationId xmlns:a16="http://schemas.microsoft.com/office/drawing/2014/main" id="{2E98E3A2-19EE-3C46-6D9A-0B45A732D8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E0926B-17B1-8C7A-D30A-E983637FF381}"/>
              </a:ext>
            </a:extLst>
          </p:cNvPr>
          <p:cNvSpPr>
            <a:spLocks noGrp="1"/>
          </p:cNvSpPr>
          <p:nvPr>
            <p:ph type="sldNum" sz="quarter" idx="12"/>
          </p:nvPr>
        </p:nvSpPr>
        <p:spPr/>
        <p:txBody>
          <a:bodyPr/>
          <a:lstStyle/>
          <a:p>
            <a:fld id="{B244995B-F9F8-4E35-BEAF-4D527C7C2316}" type="slidenum">
              <a:rPr lang="en-US" smtClean="0"/>
              <a:t>‹#›</a:t>
            </a:fld>
            <a:endParaRPr lang="en-US"/>
          </a:p>
        </p:txBody>
      </p:sp>
      <p:sp>
        <p:nvSpPr>
          <p:cNvPr id="7" name="TextBox 6">
            <a:extLst>
              <a:ext uri="{FF2B5EF4-FFF2-40B4-BE49-F238E27FC236}">
                <a16:creationId xmlns:a16="http://schemas.microsoft.com/office/drawing/2014/main" id="{84783D92-6573-DA26-F026-080512160436}"/>
              </a:ext>
            </a:extLst>
          </p:cNvPr>
          <p:cNvSpPr txBox="1"/>
          <p:nvPr userDrawn="1"/>
        </p:nvSpPr>
        <p:spPr>
          <a:xfrm>
            <a:off x="6847770" y="94842"/>
            <a:ext cx="4049548" cy="830997"/>
          </a:xfrm>
          <a:prstGeom prst="rect">
            <a:avLst/>
          </a:prstGeom>
          <a:noFill/>
        </p:spPr>
        <p:txBody>
          <a:bodyPr wrap="square" rtlCol="0">
            <a:spAutoFit/>
          </a:bodyPr>
          <a:lstStyle/>
          <a:p>
            <a:pPr algn="r"/>
            <a:r>
              <a:rPr lang="en-US" sz="2400" b="1" dirty="0">
                <a:solidFill>
                  <a:schemeClr val="bg1"/>
                </a:solidFill>
              </a:rPr>
              <a:t>College of Commissioner Science</a:t>
            </a:r>
          </a:p>
        </p:txBody>
      </p:sp>
      <p:pic>
        <p:nvPicPr>
          <p:cNvPr id="9" name="Picture 8">
            <a:extLst>
              <a:ext uri="{FF2B5EF4-FFF2-40B4-BE49-F238E27FC236}">
                <a16:creationId xmlns:a16="http://schemas.microsoft.com/office/drawing/2014/main" id="{9A11F9DE-0AE1-AE56-FF14-6B02BBCC8E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162" y="91321"/>
            <a:ext cx="2673341" cy="413152"/>
          </a:xfrm>
          <a:prstGeom prst="rect">
            <a:avLst/>
          </a:prstGeom>
        </p:spPr>
      </p:pic>
    </p:spTree>
    <p:extLst>
      <p:ext uri="{BB962C8B-B14F-4D97-AF65-F5344CB8AC3E}">
        <p14:creationId xmlns:p14="http://schemas.microsoft.com/office/powerpoint/2010/main" val="246016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E604E-0C29-FD15-1CE2-08504EB8BE44}"/>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CEC5A280-151D-B9AE-003D-62DE928D9B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E79DA9-F93E-2D64-4639-F32EFB49B723}"/>
              </a:ext>
            </a:extLst>
          </p:cNvPr>
          <p:cNvSpPr>
            <a:spLocks noGrp="1"/>
          </p:cNvSpPr>
          <p:nvPr>
            <p:ph type="dt" sz="half" idx="10"/>
          </p:nvPr>
        </p:nvSpPr>
        <p:spPr/>
        <p:txBody>
          <a:bodyPr/>
          <a:lstStyle/>
          <a:p>
            <a:fld id="{A068FED1-2862-4BA2-8856-6CBC38352094}" type="datetimeFigureOut">
              <a:rPr lang="en-US" smtClean="0"/>
              <a:t>9/8/2025</a:t>
            </a:fld>
            <a:endParaRPr lang="en-US"/>
          </a:p>
        </p:txBody>
      </p:sp>
      <p:sp>
        <p:nvSpPr>
          <p:cNvPr id="5" name="Footer Placeholder 4">
            <a:extLst>
              <a:ext uri="{FF2B5EF4-FFF2-40B4-BE49-F238E27FC236}">
                <a16:creationId xmlns:a16="http://schemas.microsoft.com/office/drawing/2014/main" id="{773F8289-F434-94F2-8B81-B0F910BC18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316E99-349B-45DE-1CB8-58DF2823EC1C}"/>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13649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F3595-51B3-A911-142E-F9AB7729045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B8812E-555F-A83E-B991-7669CB2F3B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A86C5B-9B4D-9190-0D53-FBBD8475BFC7}"/>
              </a:ext>
            </a:extLst>
          </p:cNvPr>
          <p:cNvSpPr>
            <a:spLocks noGrp="1"/>
          </p:cNvSpPr>
          <p:nvPr>
            <p:ph type="dt" sz="half" idx="10"/>
          </p:nvPr>
        </p:nvSpPr>
        <p:spPr/>
        <p:txBody>
          <a:bodyPr/>
          <a:lstStyle/>
          <a:p>
            <a:fld id="{A068FED1-2862-4BA2-8856-6CBC38352094}" type="datetimeFigureOut">
              <a:rPr lang="en-US" smtClean="0"/>
              <a:t>9/8/2025</a:t>
            </a:fld>
            <a:endParaRPr lang="en-US"/>
          </a:p>
        </p:txBody>
      </p:sp>
      <p:sp>
        <p:nvSpPr>
          <p:cNvPr id="5" name="Footer Placeholder 4">
            <a:extLst>
              <a:ext uri="{FF2B5EF4-FFF2-40B4-BE49-F238E27FC236}">
                <a16:creationId xmlns:a16="http://schemas.microsoft.com/office/drawing/2014/main" id="{E398CF8E-3BA2-3542-CC90-613AA134B6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F88AEA-E9BF-CE53-9E09-3671FD432430}"/>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459919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17A34-5A60-2008-9D35-C397459A162B}"/>
              </a:ext>
            </a:extLst>
          </p:cNvPr>
          <p:cNvSpPr>
            <a:spLocks noGrp="1"/>
          </p:cNvSpPr>
          <p:nvPr>
            <p:ph type="title"/>
          </p:nvPr>
        </p:nvSpPr>
        <p:spPr>
          <a:xfrm>
            <a:off x="0" y="228657"/>
            <a:ext cx="5747657" cy="678412"/>
          </a:xfrm>
        </p:spPr>
        <p:txBody>
          <a:bodyPr>
            <a:no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8447BF3A-BDC8-A540-D98C-CCAF9A4AF8C4}"/>
              </a:ext>
            </a:extLst>
          </p:cNvPr>
          <p:cNvSpPr>
            <a:spLocks noGrp="1"/>
          </p:cNvSpPr>
          <p:nvPr>
            <p:ph idx="1"/>
          </p:nvPr>
        </p:nvSpPr>
        <p:spPr/>
        <p:txBody>
          <a:bodyPr/>
          <a:lstStyle>
            <a:lvl1pPr>
              <a:defRPr sz="3200"/>
            </a:lvl1pPr>
            <a:lvl2pPr>
              <a:defRPr sz="2800"/>
            </a:lvl2pPr>
            <a:lvl3pPr>
              <a:defRPr sz="2400"/>
            </a:lvl3pPr>
            <a:lvl4pPr>
              <a:defRPr sz="2000"/>
            </a:lvl4pPr>
            <a:lvl5pPr marL="1828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7AB5B5F3-29C9-A818-5A8D-4C3E422632D8}"/>
              </a:ext>
            </a:extLst>
          </p:cNvPr>
          <p:cNvSpPr>
            <a:spLocks noGrp="1"/>
          </p:cNvSpPr>
          <p:nvPr>
            <p:ph type="dt" sz="half" idx="10"/>
          </p:nvPr>
        </p:nvSpPr>
        <p:spPr/>
        <p:txBody>
          <a:bodyPr/>
          <a:lstStyle/>
          <a:p>
            <a:fld id="{A068FED1-2862-4BA2-8856-6CBC38352094}" type="datetimeFigureOut">
              <a:rPr lang="en-US" smtClean="0"/>
              <a:t>9/8/2025</a:t>
            </a:fld>
            <a:endParaRPr lang="en-US"/>
          </a:p>
        </p:txBody>
      </p:sp>
      <p:sp>
        <p:nvSpPr>
          <p:cNvPr id="5" name="Footer Placeholder 4">
            <a:extLst>
              <a:ext uri="{FF2B5EF4-FFF2-40B4-BE49-F238E27FC236}">
                <a16:creationId xmlns:a16="http://schemas.microsoft.com/office/drawing/2014/main" id="{8D6CDA90-0A60-1D3F-8EB1-7452C5B0C7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1110D3-63F4-282A-AD7F-6E2178BBB87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8335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0CB67-B311-B181-9B94-A8DFD7DDA599}"/>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9FCB4BD-3055-E623-D88B-1C5A3C62D4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BE9D83-19B6-B52F-0031-1AFDE26869C2}"/>
              </a:ext>
            </a:extLst>
          </p:cNvPr>
          <p:cNvSpPr>
            <a:spLocks noGrp="1"/>
          </p:cNvSpPr>
          <p:nvPr>
            <p:ph type="dt" sz="half" idx="10"/>
          </p:nvPr>
        </p:nvSpPr>
        <p:spPr/>
        <p:txBody>
          <a:bodyPr/>
          <a:lstStyle/>
          <a:p>
            <a:fld id="{A068FED1-2862-4BA2-8856-6CBC38352094}" type="datetimeFigureOut">
              <a:rPr lang="en-US" smtClean="0"/>
              <a:t>9/8/2025</a:t>
            </a:fld>
            <a:endParaRPr lang="en-US"/>
          </a:p>
        </p:txBody>
      </p:sp>
      <p:sp>
        <p:nvSpPr>
          <p:cNvPr id="5" name="Footer Placeholder 4">
            <a:extLst>
              <a:ext uri="{FF2B5EF4-FFF2-40B4-BE49-F238E27FC236}">
                <a16:creationId xmlns:a16="http://schemas.microsoft.com/office/drawing/2014/main" id="{D7D7A008-4882-3DED-E52D-AD4F100CC9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C4794-B0B7-2A5B-83BA-53347B162FF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19165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0808A-BF32-1CFB-B70A-74E21B4B1642}"/>
              </a:ext>
            </a:extLst>
          </p:cNvPr>
          <p:cNvSpPr>
            <a:spLocks noGrp="1"/>
          </p:cNvSpPr>
          <p:nvPr>
            <p:ph type="title"/>
          </p:nvPr>
        </p:nvSpPr>
        <p:spPr>
          <a:xfrm>
            <a:off x="0" y="369107"/>
            <a:ext cx="6716684" cy="545293"/>
          </a:xfrm>
        </p:spPr>
        <p:txBody>
          <a:bodyPr>
            <a:norm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FD301C07-F339-9FA8-D49B-CB679A8B4A06}"/>
              </a:ext>
            </a:extLst>
          </p:cNvPr>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732538E-AE8E-3D55-18D1-2422BEA309C0}"/>
              </a:ext>
            </a:extLst>
          </p:cNvPr>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636B103-E5C0-85E4-1409-6A603066D099}"/>
              </a:ext>
            </a:extLst>
          </p:cNvPr>
          <p:cNvSpPr>
            <a:spLocks noGrp="1"/>
          </p:cNvSpPr>
          <p:nvPr>
            <p:ph type="dt" sz="half" idx="10"/>
          </p:nvPr>
        </p:nvSpPr>
        <p:spPr/>
        <p:txBody>
          <a:bodyPr/>
          <a:lstStyle/>
          <a:p>
            <a:fld id="{A068FED1-2862-4BA2-8856-6CBC38352094}" type="datetimeFigureOut">
              <a:rPr lang="en-US" smtClean="0"/>
              <a:t>9/8/2025</a:t>
            </a:fld>
            <a:endParaRPr lang="en-US"/>
          </a:p>
        </p:txBody>
      </p:sp>
      <p:sp>
        <p:nvSpPr>
          <p:cNvPr id="6" name="Footer Placeholder 5">
            <a:extLst>
              <a:ext uri="{FF2B5EF4-FFF2-40B4-BE49-F238E27FC236}">
                <a16:creationId xmlns:a16="http://schemas.microsoft.com/office/drawing/2014/main" id="{82869416-048A-424D-39AD-A98B8F09E1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C2F36A-D6E4-F16F-E6BE-D78EBFC7007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828360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DC892-2729-DEC0-B2F5-40674DFE858D}"/>
              </a:ext>
            </a:extLst>
          </p:cNvPr>
          <p:cNvSpPr>
            <a:spLocks noGrp="1"/>
          </p:cNvSpPr>
          <p:nvPr>
            <p:ph type="title"/>
          </p:nvPr>
        </p:nvSpPr>
        <p:spPr>
          <a:xfrm>
            <a:off x="0" y="381230"/>
            <a:ext cx="5818707" cy="574213"/>
          </a:xfrm>
        </p:spPr>
        <p:txBody>
          <a:bodyPr>
            <a:normAutofit/>
          </a:bodyPr>
          <a:lstStyle>
            <a:lvl1pPr>
              <a:defRPr sz="3600" b="1">
                <a:latin typeface="+mn-lt"/>
              </a:defRPr>
            </a:lvl1pPr>
          </a:lstStyle>
          <a:p>
            <a:r>
              <a:rPr lang="en-US" dirty="0"/>
              <a:t>Click to edit Master title style</a:t>
            </a:r>
          </a:p>
        </p:txBody>
      </p:sp>
      <p:sp>
        <p:nvSpPr>
          <p:cNvPr id="3" name="Text Placeholder 2">
            <a:extLst>
              <a:ext uri="{FF2B5EF4-FFF2-40B4-BE49-F238E27FC236}">
                <a16:creationId xmlns:a16="http://schemas.microsoft.com/office/drawing/2014/main" id="{01096E8D-123D-CFAA-714E-ED4503C11E66}"/>
              </a:ext>
            </a:extLst>
          </p:cNvPr>
          <p:cNvSpPr>
            <a:spLocks noGrp="1"/>
          </p:cNvSpPr>
          <p:nvPr>
            <p:ph type="body" idx="1"/>
          </p:nvPr>
        </p:nvSpPr>
        <p:spPr>
          <a:xfrm>
            <a:off x="839788" y="1681163"/>
            <a:ext cx="5157787" cy="823912"/>
          </a:xfrm>
        </p:spPr>
        <p:txBody>
          <a:bodyPr anchor="b">
            <a:no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57A100B-A11C-3B6A-CC7E-6FACC016AE61}"/>
              </a:ext>
            </a:extLst>
          </p:cNvPr>
          <p:cNvSpPr>
            <a:spLocks noGrp="1"/>
          </p:cNvSpPr>
          <p:nvPr>
            <p:ph sz="half" idx="2"/>
          </p:nvPr>
        </p:nvSpPr>
        <p:spPr>
          <a:xfrm>
            <a:off x="839788" y="2505075"/>
            <a:ext cx="5157787" cy="3684588"/>
          </a:xfrm>
        </p:spPr>
        <p:txBody>
          <a:bodyPr/>
          <a:lstStyle>
            <a:lvl1pPr>
              <a:defRPr sz="2800"/>
            </a:lvl1pPr>
            <a:lvl2pPr>
              <a:defRPr sz="2400"/>
            </a:lvl2pPr>
            <a:lvl4pPr marL="1371600" indent="0">
              <a:buNone/>
              <a:defRPr/>
            </a:lvl4pPr>
          </a:lstStyle>
          <a:p>
            <a:pPr lvl="0"/>
            <a:r>
              <a:rPr lang="en-US" dirty="0"/>
              <a:t>Click to edit Master text styles</a:t>
            </a:r>
          </a:p>
          <a:p>
            <a:pPr lvl="1"/>
            <a:r>
              <a:rPr lang="en-US" dirty="0"/>
              <a:t>Second level</a:t>
            </a:r>
          </a:p>
          <a:p>
            <a:pPr lvl="2"/>
            <a:r>
              <a:rPr lang="en-US" dirty="0"/>
              <a:t>Third level</a:t>
            </a:r>
          </a:p>
        </p:txBody>
      </p:sp>
      <p:sp>
        <p:nvSpPr>
          <p:cNvPr id="5" name="Text Placeholder 4">
            <a:extLst>
              <a:ext uri="{FF2B5EF4-FFF2-40B4-BE49-F238E27FC236}">
                <a16:creationId xmlns:a16="http://schemas.microsoft.com/office/drawing/2014/main" id="{B5CED1DA-EA91-4CE9-7F1C-BFE6BC6DA923}"/>
              </a:ext>
            </a:extLst>
          </p:cNvPr>
          <p:cNvSpPr>
            <a:spLocks noGrp="1"/>
          </p:cNvSpPr>
          <p:nvPr>
            <p:ph type="body" sz="quarter" idx="3"/>
          </p:nvPr>
        </p:nvSpPr>
        <p:spPr>
          <a:xfrm>
            <a:off x="6172200" y="1681163"/>
            <a:ext cx="5183188" cy="823912"/>
          </a:xfrm>
        </p:spPr>
        <p:txBody>
          <a:bodyPr anchor="b">
            <a:no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C66BD97D-43CE-E934-1909-CCB7BED218B0}"/>
              </a:ext>
            </a:extLst>
          </p:cNvPr>
          <p:cNvSpPr>
            <a:spLocks noGrp="1"/>
          </p:cNvSpPr>
          <p:nvPr>
            <p:ph sz="quarter" idx="4"/>
          </p:nvPr>
        </p:nvSpPr>
        <p:spPr>
          <a:xfrm>
            <a:off x="6172200" y="2505075"/>
            <a:ext cx="5183188" cy="3684588"/>
          </a:xfrm>
        </p:spPr>
        <p:txBody>
          <a:bodyPr/>
          <a:lstStyle>
            <a:lvl1pPr>
              <a:defRPr sz="2800"/>
            </a:lvl1pPr>
            <a:lvl2pPr>
              <a:defRPr sz="2400"/>
            </a:lvl2pPr>
          </a:lstStyle>
          <a:p>
            <a:pPr lvl="0"/>
            <a:r>
              <a:rPr lang="en-US" dirty="0"/>
              <a:t>Click to edit Master text styles</a:t>
            </a:r>
          </a:p>
          <a:p>
            <a:pPr lvl="1"/>
            <a:r>
              <a:rPr lang="en-US" dirty="0"/>
              <a:t>Second level</a:t>
            </a:r>
          </a:p>
          <a:p>
            <a:pPr lvl="2"/>
            <a:r>
              <a:rPr lang="en-US" dirty="0"/>
              <a:t>Third level</a:t>
            </a:r>
          </a:p>
        </p:txBody>
      </p:sp>
      <p:sp>
        <p:nvSpPr>
          <p:cNvPr id="7" name="Date Placeholder 6">
            <a:extLst>
              <a:ext uri="{FF2B5EF4-FFF2-40B4-BE49-F238E27FC236}">
                <a16:creationId xmlns:a16="http://schemas.microsoft.com/office/drawing/2014/main" id="{434F7685-18EA-451A-E95B-D26C5E026DDB}"/>
              </a:ext>
            </a:extLst>
          </p:cNvPr>
          <p:cNvSpPr>
            <a:spLocks noGrp="1"/>
          </p:cNvSpPr>
          <p:nvPr>
            <p:ph type="dt" sz="half" idx="10"/>
          </p:nvPr>
        </p:nvSpPr>
        <p:spPr/>
        <p:txBody>
          <a:bodyPr/>
          <a:lstStyle/>
          <a:p>
            <a:fld id="{A068FED1-2862-4BA2-8856-6CBC38352094}" type="datetimeFigureOut">
              <a:rPr lang="en-US" smtClean="0"/>
              <a:t>9/8/2025</a:t>
            </a:fld>
            <a:endParaRPr lang="en-US"/>
          </a:p>
        </p:txBody>
      </p:sp>
      <p:sp>
        <p:nvSpPr>
          <p:cNvPr id="8" name="Footer Placeholder 7">
            <a:extLst>
              <a:ext uri="{FF2B5EF4-FFF2-40B4-BE49-F238E27FC236}">
                <a16:creationId xmlns:a16="http://schemas.microsoft.com/office/drawing/2014/main" id="{3B99513D-D958-2822-DC69-52D1754732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A1D971A-EDAC-AF4C-EF8D-35497050023F}"/>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965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24F65-C1D6-DD3E-8FD0-BDC82B648A61}"/>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Date Placeholder 2">
            <a:extLst>
              <a:ext uri="{FF2B5EF4-FFF2-40B4-BE49-F238E27FC236}">
                <a16:creationId xmlns:a16="http://schemas.microsoft.com/office/drawing/2014/main" id="{29629B2C-7CC1-7549-60E4-DA2398F2885F}"/>
              </a:ext>
            </a:extLst>
          </p:cNvPr>
          <p:cNvSpPr>
            <a:spLocks noGrp="1"/>
          </p:cNvSpPr>
          <p:nvPr>
            <p:ph type="dt" sz="half" idx="10"/>
          </p:nvPr>
        </p:nvSpPr>
        <p:spPr/>
        <p:txBody>
          <a:bodyPr/>
          <a:lstStyle/>
          <a:p>
            <a:fld id="{A068FED1-2862-4BA2-8856-6CBC38352094}" type="datetimeFigureOut">
              <a:rPr lang="en-US" smtClean="0"/>
              <a:t>9/8/2025</a:t>
            </a:fld>
            <a:endParaRPr lang="en-US"/>
          </a:p>
        </p:txBody>
      </p:sp>
      <p:sp>
        <p:nvSpPr>
          <p:cNvPr id="4" name="Footer Placeholder 3">
            <a:extLst>
              <a:ext uri="{FF2B5EF4-FFF2-40B4-BE49-F238E27FC236}">
                <a16:creationId xmlns:a16="http://schemas.microsoft.com/office/drawing/2014/main" id="{DE495879-C2EF-C014-A894-C2F9B33427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910FDD-2348-9356-D805-D0F43033D95B}"/>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23700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80D8BC-26F7-DDB2-0D62-C41B550EDE2D}"/>
              </a:ext>
            </a:extLst>
          </p:cNvPr>
          <p:cNvSpPr>
            <a:spLocks noGrp="1"/>
          </p:cNvSpPr>
          <p:nvPr>
            <p:ph type="dt" sz="half" idx="10"/>
          </p:nvPr>
        </p:nvSpPr>
        <p:spPr/>
        <p:txBody>
          <a:bodyPr/>
          <a:lstStyle/>
          <a:p>
            <a:fld id="{A068FED1-2862-4BA2-8856-6CBC38352094}" type="datetimeFigureOut">
              <a:rPr lang="en-US" smtClean="0"/>
              <a:t>9/8/2025</a:t>
            </a:fld>
            <a:endParaRPr lang="en-US"/>
          </a:p>
        </p:txBody>
      </p:sp>
      <p:sp>
        <p:nvSpPr>
          <p:cNvPr id="3" name="Footer Placeholder 2">
            <a:extLst>
              <a:ext uri="{FF2B5EF4-FFF2-40B4-BE49-F238E27FC236}">
                <a16:creationId xmlns:a16="http://schemas.microsoft.com/office/drawing/2014/main" id="{EEC2BF4C-0D4D-2C68-D6EB-821879F202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ECC40F-C226-B195-9BFD-058EF220352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446504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F2D98-4157-749B-F9B7-9D44AAEB033E}"/>
              </a:ext>
            </a:extLst>
          </p:cNvPr>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DBB01A63-5BCC-BEFB-D0D0-CD01F5C53B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247E2E-496D-2C5E-63A1-3A1A5FE36580}"/>
              </a:ext>
            </a:extLst>
          </p:cNvPr>
          <p:cNvSpPr>
            <a:spLocks noGrp="1"/>
          </p:cNvSpPr>
          <p:nvPr>
            <p:ph type="body" sz="half" idx="2"/>
          </p:nvPr>
        </p:nvSpPr>
        <p:spPr>
          <a:xfrm>
            <a:off x="839788" y="2057400"/>
            <a:ext cx="3932237"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85BD8FC8-DCEA-F3C5-8320-62955867365F}"/>
              </a:ext>
            </a:extLst>
          </p:cNvPr>
          <p:cNvSpPr>
            <a:spLocks noGrp="1"/>
          </p:cNvSpPr>
          <p:nvPr>
            <p:ph type="dt" sz="half" idx="10"/>
          </p:nvPr>
        </p:nvSpPr>
        <p:spPr/>
        <p:txBody>
          <a:bodyPr/>
          <a:lstStyle/>
          <a:p>
            <a:fld id="{A068FED1-2862-4BA2-8856-6CBC38352094}" type="datetimeFigureOut">
              <a:rPr lang="en-US" smtClean="0"/>
              <a:t>9/8/2025</a:t>
            </a:fld>
            <a:endParaRPr lang="en-US"/>
          </a:p>
        </p:txBody>
      </p:sp>
      <p:sp>
        <p:nvSpPr>
          <p:cNvPr id="6" name="Footer Placeholder 5">
            <a:extLst>
              <a:ext uri="{FF2B5EF4-FFF2-40B4-BE49-F238E27FC236}">
                <a16:creationId xmlns:a16="http://schemas.microsoft.com/office/drawing/2014/main" id="{1C5FF34B-6EFE-9E72-5444-23E22BA96F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0E3FA2-13A2-41EA-8BC5-855EEE34EC6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549597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2624C-559E-BC94-A892-E768F710A2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47343B-968C-1C0B-2F8D-E69D9A80AA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B01AF2-7BED-A83C-E157-46AC996BE557}"/>
              </a:ext>
            </a:extLst>
          </p:cNvPr>
          <p:cNvSpPr>
            <a:spLocks noGrp="1"/>
          </p:cNvSpPr>
          <p:nvPr>
            <p:ph type="body" sz="half" idx="2"/>
          </p:nvPr>
        </p:nvSpPr>
        <p:spPr>
          <a:xfrm>
            <a:off x="839788" y="2057400"/>
            <a:ext cx="3932237"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E803C4DF-0F3D-0ABB-B992-DECE9CA238C9}"/>
              </a:ext>
            </a:extLst>
          </p:cNvPr>
          <p:cNvSpPr>
            <a:spLocks noGrp="1"/>
          </p:cNvSpPr>
          <p:nvPr>
            <p:ph type="dt" sz="half" idx="10"/>
          </p:nvPr>
        </p:nvSpPr>
        <p:spPr/>
        <p:txBody>
          <a:bodyPr/>
          <a:lstStyle/>
          <a:p>
            <a:fld id="{A068FED1-2862-4BA2-8856-6CBC38352094}" type="datetimeFigureOut">
              <a:rPr lang="en-US" smtClean="0"/>
              <a:t>9/8/2025</a:t>
            </a:fld>
            <a:endParaRPr lang="en-US"/>
          </a:p>
        </p:txBody>
      </p:sp>
      <p:sp>
        <p:nvSpPr>
          <p:cNvPr id="6" name="Footer Placeholder 5">
            <a:extLst>
              <a:ext uri="{FF2B5EF4-FFF2-40B4-BE49-F238E27FC236}">
                <a16:creationId xmlns:a16="http://schemas.microsoft.com/office/drawing/2014/main" id="{92E9383E-2B82-222C-BDC7-ECDCDAC434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D75F0A-D2F9-D86A-72A6-50BEFE871E5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625380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A5E49-BE28-BA71-E9CF-AF47D28D2E3D}"/>
              </a:ext>
            </a:extLst>
          </p:cNvPr>
          <p:cNvSpPr>
            <a:spLocks noGrp="1"/>
          </p:cNvSpPr>
          <p:nvPr>
            <p:ph type="title"/>
          </p:nvPr>
        </p:nvSpPr>
        <p:spPr>
          <a:xfrm>
            <a:off x="0" y="390583"/>
            <a:ext cx="5986549" cy="61709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294C82F-7C06-8BFE-B645-BD66A75CDB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E8411DE1-57EE-D5F9-261C-CFFD56510E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8FED1-2862-4BA2-8856-6CBC38352094}" type="datetimeFigureOut">
              <a:rPr lang="en-US" smtClean="0"/>
              <a:t>9/8/2025</a:t>
            </a:fld>
            <a:endParaRPr lang="en-US"/>
          </a:p>
        </p:txBody>
      </p:sp>
      <p:sp>
        <p:nvSpPr>
          <p:cNvPr id="5" name="Footer Placeholder 4">
            <a:extLst>
              <a:ext uri="{FF2B5EF4-FFF2-40B4-BE49-F238E27FC236}">
                <a16:creationId xmlns:a16="http://schemas.microsoft.com/office/drawing/2014/main" id="{D8D32019-CB9D-83CB-8E55-7A84A75DF4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F945EA-74C2-8864-7CA9-87A452B65D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4995B-F9F8-4E35-BEAF-4D527C7C2316}" type="slidenum">
              <a:rPr lang="en-US" smtClean="0"/>
              <a:t>‹#›</a:t>
            </a:fld>
            <a:endParaRPr lang="en-US"/>
          </a:p>
        </p:txBody>
      </p:sp>
      <p:sp>
        <p:nvSpPr>
          <p:cNvPr id="7" name="Right Triangle 6">
            <a:extLst>
              <a:ext uri="{FF2B5EF4-FFF2-40B4-BE49-F238E27FC236}">
                <a16:creationId xmlns:a16="http://schemas.microsoft.com/office/drawing/2014/main" id="{3A701440-F4C2-39BC-2DC0-4658CD21F668}"/>
              </a:ext>
            </a:extLst>
          </p:cNvPr>
          <p:cNvSpPr/>
          <p:nvPr userDrawn="1"/>
        </p:nvSpPr>
        <p:spPr>
          <a:xfrm flipH="1" flipV="1">
            <a:off x="2300748" y="-1916"/>
            <a:ext cx="9891252" cy="1402090"/>
          </a:xfrm>
          <a:prstGeom prst="rtTriangl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3C5C22C0-3ECB-7131-D924-C85D1B6139F7}"/>
              </a:ext>
            </a:extLst>
          </p:cNvPr>
          <p:cNvPicPr>
            <a:picLocks noChangeAspect="1"/>
          </p:cNvPicPr>
          <p:nvPr userDrawn="1"/>
        </p:nvPicPr>
        <p:blipFill>
          <a:blip r:embed="rId13" cstate="hqprint">
            <a:extLst>
              <a:ext uri="{28A0092B-C50C-407E-A947-70E740481C1C}">
                <a14:useLocalDpi xmlns:a14="http://schemas.microsoft.com/office/drawing/2010/main" val="0"/>
              </a:ext>
            </a:extLst>
          </a:blip>
          <a:stretch>
            <a:fillRect/>
          </a:stretch>
        </p:blipFill>
        <p:spPr>
          <a:xfrm>
            <a:off x="10945585" y="56973"/>
            <a:ext cx="1148939" cy="1148939"/>
          </a:xfrm>
          <a:prstGeom prst="rect">
            <a:avLst/>
          </a:prstGeom>
        </p:spPr>
      </p:pic>
    </p:spTree>
    <p:extLst>
      <p:ext uri="{BB962C8B-B14F-4D97-AF65-F5344CB8AC3E}">
        <p14:creationId xmlns:p14="http://schemas.microsoft.com/office/powerpoint/2010/main" val="345265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
          <p:cNvSpPr txBox="1">
            <a:spLocks noGrp="1"/>
          </p:cNvSpPr>
          <p:nvPr>
            <p:ph type="ctrTitle"/>
          </p:nvPr>
        </p:nvSpPr>
        <p:spPr>
          <a:xfrm>
            <a:off x="1422400" y="3566631"/>
            <a:ext cx="9008533" cy="1681875"/>
          </a:xfrm>
          <a:prstGeom prst="rect">
            <a:avLst/>
          </a:prstGeom>
          <a:noFill/>
          <a:ln>
            <a:noFill/>
          </a:ln>
        </p:spPr>
        <p:txBody>
          <a:bodyPr spcFirstLastPara="1" vert="horz" wrap="square" lIns="91425" tIns="45700" rIns="91425" bIns="45700" rtlCol="0" anchor="b" anchorCtr="0">
            <a:noAutofit/>
          </a:bodyPr>
          <a:lstStyle/>
          <a:p>
            <a:pPr>
              <a:spcBef>
                <a:spcPts val="0"/>
              </a:spcBef>
              <a:buClr>
                <a:schemeClr val="dk1"/>
              </a:buClr>
              <a:buSzPts val="6000"/>
            </a:pPr>
            <a:br>
              <a:rPr lang="en-US" dirty="0"/>
            </a:br>
            <a:r>
              <a:rPr lang="en-US" dirty="0"/>
              <a:t>CED 722</a:t>
            </a:r>
            <a:br>
              <a:rPr lang="en-US" dirty="0"/>
            </a:br>
            <a:br>
              <a:rPr lang="en-US" dirty="0"/>
            </a:br>
            <a:r>
              <a:rPr lang="en-US" dirty="0"/>
              <a:t>Supporting Mixed-Gender Scouting as a Commissioner</a:t>
            </a:r>
            <a:endParaRPr dirty="0"/>
          </a:p>
        </p:txBody>
      </p:sp>
      <p:sp>
        <p:nvSpPr>
          <p:cNvPr id="69" name="Google Shape;69;p1"/>
          <p:cNvSpPr txBox="1"/>
          <p:nvPr/>
        </p:nvSpPr>
        <p:spPr>
          <a:xfrm>
            <a:off x="8879840" y="6305550"/>
            <a:ext cx="3086100" cy="369332"/>
          </a:xfrm>
          <a:prstGeom prst="rect">
            <a:avLst/>
          </a:prstGeom>
          <a:noFill/>
          <a:ln>
            <a:noFill/>
          </a:ln>
        </p:spPr>
        <p:txBody>
          <a:bodyPr spcFirstLastPara="1" wrap="square" lIns="91425" tIns="45700" rIns="91425" bIns="45700" anchor="t" anchorCtr="0">
            <a:spAutoFit/>
          </a:bodyPr>
          <a:lstStyle/>
          <a:p>
            <a:pPr algn="ctr"/>
            <a:r>
              <a:rPr lang="en-US" dirty="0">
                <a:solidFill>
                  <a:srgbClr val="A5A5A5"/>
                </a:solidFill>
                <a:latin typeface="Calibri"/>
                <a:ea typeface="Calibri"/>
                <a:cs typeface="Calibri"/>
                <a:sym typeface="Calibri"/>
              </a:rPr>
              <a:t>Revision Date: 8/31/2025</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9617"/>
            <a:ext cx="6624320" cy="678412"/>
          </a:xfrm>
        </p:spPr>
        <p:txBody>
          <a:bodyPr/>
          <a:lstStyle/>
          <a:p>
            <a:r>
              <a:rPr lang="en-US" dirty="0"/>
              <a:t>Benefits of Diversity </a:t>
            </a:r>
            <a:br>
              <a:rPr lang="en-US" dirty="0"/>
            </a:br>
            <a:r>
              <a:rPr lang="en-US" dirty="0"/>
              <a:t>in Scouting</a:t>
            </a:r>
          </a:p>
        </p:txBody>
      </p:sp>
      <p:sp>
        <p:nvSpPr>
          <p:cNvPr id="3" name="Content Placeholder 2"/>
          <p:cNvSpPr>
            <a:spLocks noGrp="1"/>
          </p:cNvSpPr>
          <p:nvPr>
            <p:ph idx="1"/>
          </p:nvPr>
        </p:nvSpPr>
        <p:spPr>
          <a:xfrm>
            <a:off x="4206240" y="2783840"/>
            <a:ext cx="6395720" cy="3393123"/>
          </a:xfrm>
        </p:spPr>
        <p:txBody>
          <a:bodyPr>
            <a:normAutofit/>
          </a:bodyPr>
          <a:lstStyle/>
          <a:p>
            <a:r>
              <a:rPr lang="en-US" b="0" dirty="0"/>
              <a:t>What are the benefits of diversity (not just gender) in Scouting?</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384" y="1230659"/>
            <a:ext cx="3006872" cy="4946304"/>
          </a:xfrm>
          <a:prstGeom prst="rect">
            <a:avLst/>
          </a:prstGeom>
        </p:spPr>
      </p:pic>
    </p:spTree>
    <p:extLst>
      <p:ext uri="{BB962C8B-B14F-4D97-AF65-F5344CB8AC3E}">
        <p14:creationId xmlns:p14="http://schemas.microsoft.com/office/powerpoint/2010/main" val="2658543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9617"/>
            <a:ext cx="5747657" cy="678412"/>
          </a:xfrm>
        </p:spPr>
        <p:txBody>
          <a:bodyPr/>
          <a:lstStyle/>
          <a:p>
            <a:r>
              <a:rPr lang="en-US" dirty="0"/>
              <a:t>Benefits of Diversity </a:t>
            </a:r>
            <a:br>
              <a:rPr lang="en-US" dirty="0"/>
            </a:br>
            <a:r>
              <a:rPr lang="en-US" dirty="0"/>
              <a:t>in Scouting</a:t>
            </a:r>
          </a:p>
        </p:txBody>
      </p:sp>
      <p:sp>
        <p:nvSpPr>
          <p:cNvPr id="3" name="Content Placeholder 2"/>
          <p:cNvSpPr>
            <a:spLocks noGrp="1"/>
          </p:cNvSpPr>
          <p:nvPr>
            <p:ph idx="1"/>
          </p:nvPr>
        </p:nvSpPr>
        <p:spPr>
          <a:xfrm>
            <a:off x="264160" y="1239520"/>
            <a:ext cx="6624320" cy="5384800"/>
          </a:xfrm>
        </p:spPr>
        <p:txBody>
          <a:bodyPr>
            <a:normAutofit fontScale="92500"/>
          </a:bodyPr>
          <a:lstStyle/>
          <a:p>
            <a:r>
              <a:rPr lang="en-US" b="0" dirty="0"/>
              <a:t>Different perspectives and experiences</a:t>
            </a:r>
          </a:p>
          <a:p>
            <a:pPr lvl="1"/>
            <a:r>
              <a:rPr lang="en-US" b="0" dirty="0"/>
              <a:t>Race/ethnicity</a:t>
            </a:r>
          </a:p>
          <a:p>
            <a:pPr lvl="1"/>
            <a:r>
              <a:rPr lang="en-US" b="0" dirty="0"/>
              <a:t>Medical/physical</a:t>
            </a:r>
          </a:p>
          <a:p>
            <a:pPr lvl="1"/>
            <a:r>
              <a:rPr lang="en-US" b="0" dirty="0"/>
              <a:t>Socioeconomic</a:t>
            </a:r>
          </a:p>
          <a:p>
            <a:pPr lvl="1"/>
            <a:r>
              <a:rPr lang="en-US" b="0" dirty="0"/>
              <a:t>Religion</a:t>
            </a:r>
          </a:p>
          <a:p>
            <a:pPr lvl="1"/>
            <a:r>
              <a:rPr lang="en-US" b="0" dirty="0"/>
              <a:t>Neurodiversity</a:t>
            </a:r>
          </a:p>
          <a:p>
            <a:pPr lvl="1"/>
            <a:r>
              <a:rPr lang="en-US" b="0" dirty="0"/>
              <a:t>Gender</a:t>
            </a:r>
          </a:p>
          <a:p>
            <a:r>
              <a:rPr lang="en-US" b="0" dirty="0"/>
              <a:t>Girls benefit from experiencing Scouting</a:t>
            </a:r>
          </a:p>
          <a:p>
            <a:r>
              <a:rPr lang="en-US" b="0" dirty="0"/>
              <a:t>Boys benefit from the additional perspectives</a:t>
            </a:r>
          </a:p>
          <a:p>
            <a:r>
              <a:rPr lang="en-US" b="0" dirty="0"/>
              <a:t>Scouting is a melting pot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2000" y="1496994"/>
            <a:ext cx="4711700" cy="4635500"/>
          </a:xfrm>
          <a:prstGeom prst="rect">
            <a:avLst/>
          </a:prstGeom>
        </p:spPr>
      </p:pic>
    </p:spTree>
    <p:extLst>
      <p:ext uri="{BB962C8B-B14F-4D97-AF65-F5344CB8AC3E}">
        <p14:creationId xmlns:p14="http://schemas.microsoft.com/office/powerpoint/2010/main" val="3765046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Concerns</a:t>
            </a:r>
          </a:p>
        </p:txBody>
      </p:sp>
      <p:sp>
        <p:nvSpPr>
          <p:cNvPr id="3" name="Content Placeholder 2"/>
          <p:cNvSpPr>
            <a:spLocks noGrp="1"/>
          </p:cNvSpPr>
          <p:nvPr>
            <p:ph idx="1"/>
          </p:nvPr>
        </p:nvSpPr>
        <p:spPr/>
        <p:txBody>
          <a:bodyPr>
            <a:normAutofit lnSpcReduction="10000"/>
          </a:bodyPr>
          <a:lstStyle/>
          <a:p>
            <a:r>
              <a:rPr lang="en-US" b="0" dirty="0"/>
              <a:t>Myth: Mixed-gender Scouting is unsafe</a:t>
            </a:r>
            <a:br>
              <a:rPr lang="en-US" b="0" dirty="0"/>
            </a:br>
            <a:endParaRPr lang="en-US" b="0" dirty="0"/>
          </a:p>
          <a:p>
            <a:r>
              <a:rPr lang="en-US" b="0" dirty="0"/>
              <a:t>Facts:</a:t>
            </a:r>
          </a:p>
          <a:p>
            <a:pPr lvl="1"/>
            <a:r>
              <a:rPr lang="en-US" b="0" dirty="0"/>
              <a:t>Scouting America safety protocols have been developed by experts based on research, information from other organizations, and past experiences</a:t>
            </a:r>
          </a:p>
          <a:p>
            <a:pPr lvl="1"/>
            <a:r>
              <a:rPr lang="en-US" b="0" dirty="0"/>
              <a:t>Mixed-gender Scouting in Sea Scouts, Exploring, and Venturing since the 1970s</a:t>
            </a:r>
          </a:p>
          <a:p>
            <a:pPr lvl="1"/>
            <a:r>
              <a:rPr lang="en-US" b="0" dirty="0"/>
              <a:t>Aggressiveness tends to be moderated in multi-gender settings (</a:t>
            </a:r>
            <a:r>
              <a:rPr lang="en-US" b="0" dirty="0" err="1"/>
              <a:t>Faris</a:t>
            </a:r>
            <a:r>
              <a:rPr lang="en-US" b="0" dirty="0"/>
              <a:t> &amp; </a:t>
            </a:r>
            <a:r>
              <a:rPr lang="en-US" b="0" dirty="0" err="1"/>
              <a:t>Felmlee</a:t>
            </a:r>
            <a:r>
              <a:rPr lang="en-US" b="0" dirty="0"/>
              <a:t>, 2011; Martin &amp; </a:t>
            </a:r>
            <a:r>
              <a:rPr lang="en-US" b="0" dirty="0" err="1"/>
              <a:t>Fabes</a:t>
            </a:r>
            <a:r>
              <a:rPr lang="en-US" b="0" dirty="0"/>
              <a:t>, 2001)</a:t>
            </a:r>
          </a:p>
        </p:txBody>
      </p:sp>
      <p:sp>
        <p:nvSpPr>
          <p:cNvPr id="4" name="TextBox 3"/>
          <p:cNvSpPr txBox="1"/>
          <p:nvPr/>
        </p:nvSpPr>
        <p:spPr>
          <a:xfrm rot="19389942">
            <a:off x="3132881" y="1317793"/>
            <a:ext cx="2260860" cy="1015663"/>
          </a:xfrm>
          <a:prstGeom prst="rect">
            <a:avLst/>
          </a:prstGeom>
          <a:noFill/>
          <a:ln w="127000">
            <a:solidFill>
              <a:srgbClr val="C00000">
                <a:alpha val="20000"/>
              </a:srgbClr>
            </a:solidFill>
          </a:ln>
        </p:spPr>
        <p:txBody>
          <a:bodyPr wrap="square" rtlCol="0">
            <a:spAutoFit/>
          </a:bodyPr>
          <a:lstStyle/>
          <a:p>
            <a:pPr algn="ctr"/>
            <a:r>
              <a:rPr lang="en-US" sz="6000" dirty="0">
                <a:solidFill>
                  <a:srgbClr val="C00000">
                    <a:alpha val="20000"/>
                  </a:srgbClr>
                </a:solidFill>
              </a:rPr>
              <a:t>MYTH</a:t>
            </a:r>
          </a:p>
        </p:txBody>
      </p:sp>
    </p:spTree>
    <p:extLst>
      <p:ext uri="{BB962C8B-B14F-4D97-AF65-F5344CB8AC3E}">
        <p14:creationId xmlns:p14="http://schemas.microsoft.com/office/powerpoint/2010/main" val="2451494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Concerns</a:t>
            </a:r>
          </a:p>
        </p:txBody>
      </p:sp>
      <p:sp>
        <p:nvSpPr>
          <p:cNvPr id="3" name="Content Placeholder 2"/>
          <p:cNvSpPr>
            <a:spLocks noGrp="1"/>
          </p:cNvSpPr>
          <p:nvPr>
            <p:ph idx="1"/>
          </p:nvPr>
        </p:nvSpPr>
        <p:spPr>
          <a:xfrm>
            <a:off x="476250" y="1333500"/>
            <a:ext cx="6357713" cy="5105399"/>
          </a:xfrm>
        </p:spPr>
        <p:txBody>
          <a:bodyPr>
            <a:normAutofit fontScale="85000" lnSpcReduction="20000"/>
          </a:bodyPr>
          <a:lstStyle/>
          <a:p>
            <a:r>
              <a:rPr lang="en-US" sz="3300" dirty="0"/>
              <a:t>Myth: Boys benefit from Scouting being a “boy space”</a:t>
            </a:r>
            <a:br>
              <a:rPr lang="en-US" sz="3300" dirty="0"/>
            </a:br>
            <a:endParaRPr lang="en-US" sz="3300" dirty="0"/>
          </a:p>
          <a:p>
            <a:r>
              <a:rPr lang="en-US" sz="3800" dirty="0"/>
              <a:t>Facts:</a:t>
            </a:r>
          </a:p>
          <a:p>
            <a:pPr lvl="1"/>
            <a:r>
              <a:rPr lang="en-US" sz="3300" dirty="0"/>
              <a:t>Gender differences emerge from gender-segregated activities (Eliot, 2015)</a:t>
            </a:r>
          </a:p>
          <a:p>
            <a:pPr lvl="1"/>
            <a:r>
              <a:rPr lang="en-US" sz="3300" b="0" dirty="0"/>
              <a:t>Boys are trailing girls in many measures of social achievement, such as educational attainment and some types of employment</a:t>
            </a:r>
          </a:p>
          <a:p>
            <a:pPr lvl="2"/>
            <a:r>
              <a:rPr lang="en-US" sz="3300" dirty="0"/>
              <a:t>Do gender-segregated activities play a role?</a:t>
            </a:r>
            <a:endParaRPr lang="en-US" sz="3300" b="0" dirty="0"/>
          </a:p>
          <a:p>
            <a:pPr lvl="1"/>
            <a:r>
              <a:rPr lang="en-US" sz="3300" b="0" dirty="0"/>
              <a:t>Boys and girls both benefit from more shared experiences</a:t>
            </a:r>
          </a:p>
        </p:txBody>
      </p:sp>
      <p:sp>
        <p:nvSpPr>
          <p:cNvPr id="4" name="TextBox 3"/>
          <p:cNvSpPr txBox="1"/>
          <p:nvPr/>
        </p:nvSpPr>
        <p:spPr>
          <a:xfrm rot="19389942">
            <a:off x="2337823" y="1909819"/>
            <a:ext cx="2260860" cy="1015663"/>
          </a:xfrm>
          <a:prstGeom prst="rect">
            <a:avLst/>
          </a:prstGeom>
          <a:noFill/>
          <a:ln w="127000">
            <a:solidFill>
              <a:srgbClr val="C00000">
                <a:alpha val="20000"/>
              </a:srgbClr>
            </a:solidFill>
          </a:ln>
        </p:spPr>
        <p:txBody>
          <a:bodyPr wrap="square" rtlCol="0">
            <a:spAutoFit/>
          </a:bodyPr>
          <a:lstStyle/>
          <a:p>
            <a:pPr algn="ctr"/>
            <a:r>
              <a:rPr lang="en-US" sz="6000" dirty="0">
                <a:solidFill>
                  <a:srgbClr val="C00000">
                    <a:alpha val="20000"/>
                  </a:srgbClr>
                </a:solidFill>
              </a:rPr>
              <a:t>MYTH</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2000" y="1825624"/>
            <a:ext cx="4241800" cy="3904103"/>
          </a:xfrm>
          <a:prstGeom prst="rect">
            <a:avLst/>
          </a:prstGeom>
        </p:spPr>
      </p:pic>
    </p:spTree>
    <p:extLst>
      <p:ext uri="{BB962C8B-B14F-4D97-AF65-F5344CB8AC3E}">
        <p14:creationId xmlns:p14="http://schemas.microsoft.com/office/powerpoint/2010/main" val="2893717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Concerns</a:t>
            </a:r>
          </a:p>
        </p:txBody>
      </p:sp>
      <p:sp>
        <p:nvSpPr>
          <p:cNvPr id="3" name="Content Placeholder 2"/>
          <p:cNvSpPr>
            <a:spLocks noGrp="1"/>
          </p:cNvSpPr>
          <p:nvPr>
            <p:ph idx="1"/>
          </p:nvPr>
        </p:nvSpPr>
        <p:spPr/>
        <p:txBody>
          <a:bodyPr>
            <a:normAutofit/>
          </a:bodyPr>
          <a:lstStyle/>
          <a:p>
            <a:r>
              <a:rPr lang="en-US" dirty="0"/>
              <a:t>Myth: Girls dominate in teenage social settings</a:t>
            </a:r>
          </a:p>
          <a:p>
            <a:r>
              <a:rPr lang="en-US" dirty="0"/>
              <a:t>Myth: Boys are more numerous in Scouting, so girls won’t have a chance</a:t>
            </a:r>
          </a:p>
          <a:p>
            <a:r>
              <a:rPr lang="en-US" dirty="0"/>
              <a:t>Facts:</a:t>
            </a:r>
          </a:p>
          <a:p>
            <a:pPr lvl="1"/>
            <a:r>
              <a:rPr lang="en-US" b="0" dirty="0"/>
              <a:t>Both of these myths are common, but neither seems to be a major issue in practice</a:t>
            </a:r>
          </a:p>
          <a:p>
            <a:pPr lvl="1"/>
            <a:r>
              <a:rPr lang="en-US" b="0" dirty="0"/>
              <a:t>Social dynamics are highly variable from group to group – even among single gender troops one patrol can become dominant</a:t>
            </a:r>
          </a:p>
          <a:p>
            <a:pPr lvl="1"/>
            <a:r>
              <a:rPr lang="en-US" b="0" dirty="0"/>
              <a:t>The pursuit of equity is not limited to gender aspects</a:t>
            </a:r>
          </a:p>
        </p:txBody>
      </p:sp>
      <p:sp>
        <p:nvSpPr>
          <p:cNvPr id="4" name="TextBox 3"/>
          <p:cNvSpPr txBox="1"/>
          <p:nvPr/>
        </p:nvSpPr>
        <p:spPr>
          <a:xfrm rot="19389942">
            <a:off x="3408015" y="2049312"/>
            <a:ext cx="2260860" cy="1015663"/>
          </a:xfrm>
          <a:prstGeom prst="rect">
            <a:avLst/>
          </a:prstGeom>
          <a:noFill/>
          <a:ln w="127000">
            <a:solidFill>
              <a:srgbClr val="C00000">
                <a:alpha val="20000"/>
              </a:srgbClr>
            </a:solidFill>
          </a:ln>
        </p:spPr>
        <p:txBody>
          <a:bodyPr wrap="square" rtlCol="0">
            <a:spAutoFit/>
          </a:bodyPr>
          <a:lstStyle/>
          <a:p>
            <a:pPr algn="ctr"/>
            <a:r>
              <a:rPr lang="en-US" sz="6000" dirty="0">
                <a:solidFill>
                  <a:srgbClr val="C00000">
                    <a:alpha val="20000"/>
                  </a:srgbClr>
                </a:solidFill>
              </a:rPr>
              <a:t>MYTH</a:t>
            </a:r>
          </a:p>
        </p:txBody>
      </p:sp>
    </p:spTree>
    <p:extLst>
      <p:ext uri="{BB962C8B-B14F-4D97-AF65-F5344CB8AC3E}">
        <p14:creationId xmlns:p14="http://schemas.microsoft.com/office/powerpoint/2010/main" val="930933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Concerns</a:t>
            </a:r>
          </a:p>
        </p:txBody>
      </p:sp>
      <p:sp>
        <p:nvSpPr>
          <p:cNvPr id="3" name="Content Placeholder 2"/>
          <p:cNvSpPr>
            <a:spLocks noGrp="1"/>
          </p:cNvSpPr>
          <p:nvPr>
            <p:ph idx="1"/>
          </p:nvPr>
        </p:nvSpPr>
        <p:spPr>
          <a:xfrm>
            <a:off x="386080" y="1503680"/>
            <a:ext cx="6725920" cy="5181600"/>
          </a:xfrm>
        </p:spPr>
        <p:txBody>
          <a:bodyPr>
            <a:normAutofit/>
          </a:bodyPr>
          <a:lstStyle/>
          <a:p>
            <a:r>
              <a:rPr lang="en-US" dirty="0"/>
              <a:t>Myth: Going mixed-gender has been “too much, too fast”</a:t>
            </a:r>
            <a:br>
              <a:rPr lang="en-US" dirty="0"/>
            </a:br>
            <a:endParaRPr lang="en-US" dirty="0"/>
          </a:p>
          <a:p>
            <a:r>
              <a:rPr lang="en-US" dirty="0"/>
              <a:t>Facts:</a:t>
            </a:r>
          </a:p>
          <a:p>
            <a:pPr lvl="1"/>
            <a:r>
              <a:rPr lang="en-US" dirty="0"/>
              <a:t>Mixed-gender</a:t>
            </a:r>
            <a:r>
              <a:rPr lang="en-US" b="0" dirty="0"/>
              <a:t> Scouting in Sea Scouts, Exploring, and Venturing since the 1970s</a:t>
            </a:r>
          </a:p>
          <a:p>
            <a:pPr lvl="1"/>
            <a:r>
              <a:rPr lang="en-US" dirty="0"/>
              <a:t>Mixed-gender</a:t>
            </a:r>
            <a:r>
              <a:rPr lang="en-US" b="0" dirty="0"/>
              <a:t> Scouting in other countries for decades</a:t>
            </a:r>
          </a:p>
          <a:p>
            <a:pPr lvl="1"/>
            <a:r>
              <a:rPr lang="en-US" b="0" dirty="0"/>
              <a:t>Cautious, slow introduction through carefully monitored pilot programs</a:t>
            </a:r>
          </a:p>
        </p:txBody>
      </p:sp>
      <p:sp>
        <p:nvSpPr>
          <p:cNvPr id="4" name="TextBox 3"/>
          <p:cNvSpPr txBox="1"/>
          <p:nvPr/>
        </p:nvSpPr>
        <p:spPr>
          <a:xfrm rot="19389942">
            <a:off x="2354278" y="1442749"/>
            <a:ext cx="2260860" cy="1015663"/>
          </a:xfrm>
          <a:prstGeom prst="rect">
            <a:avLst/>
          </a:prstGeom>
          <a:noFill/>
          <a:ln w="127000">
            <a:solidFill>
              <a:srgbClr val="C00000">
                <a:alpha val="20000"/>
              </a:srgbClr>
            </a:solidFill>
          </a:ln>
        </p:spPr>
        <p:txBody>
          <a:bodyPr wrap="square" rtlCol="0">
            <a:spAutoFit/>
          </a:bodyPr>
          <a:lstStyle/>
          <a:p>
            <a:pPr algn="ctr"/>
            <a:r>
              <a:rPr lang="en-US" sz="6000" dirty="0">
                <a:solidFill>
                  <a:srgbClr val="C00000">
                    <a:alpha val="20000"/>
                  </a:srgbClr>
                </a:solidFill>
              </a:rPr>
              <a:t>MYTH</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2430" y="2641599"/>
            <a:ext cx="4544487" cy="3703193"/>
          </a:xfrm>
          <a:prstGeom prst="rect">
            <a:avLst/>
          </a:prstGeom>
        </p:spPr>
      </p:pic>
    </p:spTree>
    <p:extLst>
      <p:ext uri="{BB962C8B-B14F-4D97-AF65-F5344CB8AC3E}">
        <p14:creationId xmlns:p14="http://schemas.microsoft.com/office/powerpoint/2010/main" val="41754611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38631"/>
            <a:ext cx="5747657" cy="678412"/>
          </a:xfrm>
        </p:spPr>
        <p:txBody>
          <a:bodyPr/>
          <a:lstStyle/>
          <a:p>
            <a:r>
              <a:rPr lang="en-US" dirty="0"/>
              <a:t>Activity #2</a:t>
            </a:r>
          </a:p>
        </p:txBody>
      </p:sp>
      <p:sp>
        <p:nvSpPr>
          <p:cNvPr id="3" name="Content Placeholder 2"/>
          <p:cNvSpPr>
            <a:spLocks noGrp="1"/>
          </p:cNvSpPr>
          <p:nvPr>
            <p:ph idx="1"/>
          </p:nvPr>
        </p:nvSpPr>
        <p:spPr>
          <a:xfrm>
            <a:off x="4983480" y="2028825"/>
            <a:ext cx="6619240" cy="4351338"/>
          </a:xfrm>
        </p:spPr>
        <p:txBody>
          <a:bodyPr/>
          <a:lstStyle/>
          <a:p>
            <a:r>
              <a:rPr lang="en-US" dirty="0"/>
              <a:t>Small group breakout:</a:t>
            </a:r>
          </a:p>
          <a:p>
            <a:pPr lvl="1"/>
            <a:r>
              <a:rPr lang="en-US" dirty="0"/>
              <a:t>Responding to concerns</a:t>
            </a:r>
          </a:p>
          <a:p>
            <a:pPr lvl="2"/>
            <a:r>
              <a:rPr lang="en-US" dirty="0"/>
              <a:t>Each group will receive a scenario with a concern</a:t>
            </a:r>
          </a:p>
          <a:p>
            <a:pPr lvl="2"/>
            <a:r>
              <a:rPr lang="en-US" dirty="0"/>
              <a:t>Determine how to best respond</a:t>
            </a:r>
          </a:p>
          <a:p>
            <a:pPr lvl="2"/>
            <a:r>
              <a:rPr lang="en-US" dirty="0"/>
              <a:t>Be prepared to report back to the larger group</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8094" y="2028825"/>
            <a:ext cx="3611467" cy="2723046"/>
          </a:xfrm>
          <a:prstGeom prst="rect">
            <a:avLst/>
          </a:prstGeom>
        </p:spPr>
      </p:pic>
    </p:spTree>
    <p:extLst>
      <p:ext uri="{BB962C8B-B14F-4D97-AF65-F5344CB8AC3E}">
        <p14:creationId xmlns:p14="http://schemas.microsoft.com/office/powerpoint/2010/main" val="18975454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a:xfrm>
            <a:off x="838200" y="1300480"/>
            <a:ext cx="10515600" cy="5222240"/>
          </a:xfrm>
        </p:spPr>
        <p:txBody>
          <a:bodyPr>
            <a:normAutofit lnSpcReduction="10000"/>
          </a:bodyPr>
          <a:lstStyle/>
          <a:p>
            <a:r>
              <a:rPr lang="en-US" b="0" dirty="0"/>
              <a:t>There is a long history of Scouting being partially or fully mixed-gender, both domestically and in other countries</a:t>
            </a:r>
          </a:p>
          <a:p>
            <a:pPr lvl="1"/>
            <a:r>
              <a:rPr lang="en-US" dirty="0"/>
              <a:t>Scouting America programs have included mixed-gender Scouting since 1969, particularly Sea Scouts, Venturing, and Exploring</a:t>
            </a:r>
            <a:br>
              <a:rPr lang="en-US" dirty="0"/>
            </a:br>
            <a:endParaRPr lang="en-US" sz="1200" b="0" dirty="0"/>
          </a:p>
          <a:p>
            <a:r>
              <a:rPr lang="en-US" b="0" dirty="0"/>
              <a:t>Diversity benefits Scouts and Scouting by facilitating the sharing of different perspectives and backgrounds</a:t>
            </a:r>
          </a:p>
          <a:p>
            <a:pPr lvl="1"/>
            <a:r>
              <a:rPr lang="en-US" dirty="0"/>
              <a:t>Wide reach plus greater quality</a:t>
            </a:r>
            <a:br>
              <a:rPr lang="en-US" dirty="0"/>
            </a:br>
            <a:endParaRPr lang="en-US" sz="1200" b="0" dirty="0"/>
          </a:p>
          <a:p>
            <a:r>
              <a:rPr lang="en-US" b="0" dirty="0"/>
              <a:t>Studies support that boys and girls both benefit from mixed-gender experiences</a:t>
            </a:r>
          </a:p>
          <a:p>
            <a:pPr lvl="1"/>
            <a:r>
              <a:rPr lang="en-US" dirty="0"/>
              <a:t>Mixed-gender environments moderate aggression and enhance learning</a:t>
            </a:r>
            <a:endParaRPr lang="en-US" b="0" dirty="0"/>
          </a:p>
          <a:p>
            <a:endParaRPr lang="en-US" b="0" dirty="0"/>
          </a:p>
        </p:txBody>
      </p:sp>
    </p:spTree>
    <p:extLst>
      <p:ext uri="{BB962C8B-B14F-4D97-AF65-F5344CB8AC3E}">
        <p14:creationId xmlns:p14="http://schemas.microsoft.com/office/powerpoint/2010/main" val="36920379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13"/>
          <p:cNvSpPr/>
          <p:nvPr/>
        </p:nvSpPr>
        <p:spPr>
          <a:xfrm>
            <a:off x="3905973" y="1853424"/>
            <a:ext cx="4378325" cy="1717393"/>
          </a:xfrm>
          <a:prstGeom prst="rect">
            <a:avLst/>
          </a:prstGeom>
          <a:noFill/>
          <a:ln>
            <a:noFill/>
          </a:ln>
        </p:spPr>
        <p:txBody>
          <a:bodyPr spcFirstLastPara="1" wrap="square" lIns="91425" tIns="45700" rIns="91425" bIns="45700" anchor="t" anchorCtr="0">
            <a:spAutoFit/>
          </a:bodyPr>
          <a:lstStyle/>
          <a:p>
            <a:pPr algn="ctr">
              <a:buClr>
                <a:schemeClr val="accent1"/>
              </a:buClr>
              <a:buSzPts val="3600"/>
            </a:pPr>
            <a:r>
              <a:rPr lang="en-US" sz="4800" b="1">
                <a:solidFill>
                  <a:schemeClr val="dk1"/>
                </a:solidFill>
                <a:latin typeface="Calibri"/>
                <a:ea typeface="Calibri"/>
                <a:cs typeface="Calibri"/>
                <a:sym typeface="Calibri"/>
              </a:rPr>
              <a:t>Questions?</a:t>
            </a:r>
            <a:endParaRPr>
              <a:solidFill>
                <a:schemeClr val="dk1"/>
              </a:solidFill>
              <a:latin typeface="Calibri"/>
              <a:ea typeface="Calibri"/>
              <a:cs typeface="Calibri"/>
              <a:sym typeface="Calibri"/>
            </a:endParaRPr>
          </a:p>
          <a:p>
            <a:pPr algn="ctr">
              <a:spcBef>
                <a:spcPts val="960"/>
              </a:spcBef>
              <a:buClr>
                <a:schemeClr val="accent1"/>
              </a:buClr>
              <a:buSzPts val="3600"/>
            </a:pPr>
            <a:r>
              <a:rPr lang="en-US" sz="4800" b="1">
                <a:solidFill>
                  <a:schemeClr val="dk1"/>
                </a:solidFill>
                <a:latin typeface="Calibri"/>
                <a:ea typeface="Calibri"/>
                <a:cs typeface="Calibri"/>
                <a:sym typeface="Calibri"/>
              </a:rPr>
              <a:t>Comments!</a:t>
            </a:r>
            <a:endParaRPr>
              <a:solidFill>
                <a:schemeClr val="dk1"/>
              </a:solidFill>
              <a:latin typeface="Calibri"/>
              <a:ea typeface="Calibri"/>
              <a:cs typeface="Calibri"/>
              <a:sym typeface="Calibri"/>
            </a:endParaRPr>
          </a:p>
        </p:txBody>
      </p:sp>
      <p:pic>
        <p:nvPicPr>
          <p:cNvPr id="159" name="Google Shape;159;p13"/>
          <p:cNvPicPr preferRelativeResize="0"/>
          <p:nvPr/>
        </p:nvPicPr>
        <p:blipFill rotWithShape="1">
          <a:blip r:embed="rId3">
            <a:alphaModFix/>
          </a:blip>
          <a:srcRect/>
          <a:stretch/>
        </p:blipFill>
        <p:spPr>
          <a:xfrm>
            <a:off x="4017084" y="4034715"/>
            <a:ext cx="4157832" cy="1725318"/>
          </a:xfrm>
          <a:prstGeom prst="rect">
            <a:avLst/>
          </a:prstGeom>
          <a:noFill/>
          <a:ln>
            <a:noFill/>
          </a:ln>
        </p:spPr>
      </p:pic>
      <p:pic>
        <p:nvPicPr>
          <p:cNvPr id="2" name="Picture 1">
            <a:extLst>
              <a:ext uri="{FF2B5EF4-FFF2-40B4-BE49-F238E27FC236}">
                <a16:creationId xmlns:a16="http://schemas.microsoft.com/office/drawing/2014/main" id="{9A779C2E-3ADB-9F2D-1C7C-7D56B87283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5162" y="91321"/>
            <a:ext cx="2673341" cy="41315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2"/>
          <p:cNvSpPr txBox="1">
            <a:spLocks noGrp="1"/>
          </p:cNvSpPr>
          <p:nvPr>
            <p:ph type="title"/>
          </p:nvPr>
        </p:nvSpPr>
        <p:spPr>
          <a:xfrm>
            <a:off x="186691" y="396812"/>
            <a:ext cx="6994121" cy="540961"/>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Course Objectives</a:t>
            </a:r>
            <a:endParaRPr dirty="0"/>
          </a:p>
        </p:txBody>
      </p:sp>
      <p:sp>
        <p:nvSpPr>
          <p:cNvPr id="76" name="Google Shape;76;p2"/>
          <p:cNvSpPr txBox="1">
            <a:spLocks noGrp="1"/>
          </p:cNvSpPr>
          <p:nvPr>
            <p:ph type="body" idx="1"/>
          </p:nvPr>
        </p:nvSpPr>
        <p:spPr>
          <a:xfrm>
            <a:off x="1219200" y="1568888"/>
            <a:ext cx="9652000" cy="4933511"/>
          </a:xfrm>
          <a:prstGeom prst="rect">
            <a:avLst/>
          </a:prstGeom>
          <a:noFill/>
          <a:ln>
            <a:noFill/>
          </a:ln>
        </p:spPr>
        <p:txBody>
          <a:bodyPr spcFirstLastPara="1" vert="horz" wrap="square" lIns="91425" tIns="45700" rIns="91425" bIns="45700" rtlCol="0" anchor="t" anchorCtr="0">
            <a:noAutofit/>
          </a:bodyPr>
          <a:lstStyle/>
          <a:p>
            <a:pPr marL="0" indent="0">
              <a:spcBef>
                <a:spcPts val="0"/>
              </a:spcBef>
              <a:buClr>
                <a:schemeClr val="dk1"/>
              </a:buClr>
              <a:buSzPts val="3600"/>
              <a:buNone/>
            </a:pPr>
            <a:r>
              <a:rPr lang="en-US" dirty="0"/>
              <a:t>At the end of this training, a commissioner will be able to:</a:t>
            </a:r>
            <a:br>
              <a:rPr lang="en-US" dirty="0"/>
            </a:br>
            <a:r>
              <a:rPr lang="en-US" sz="1200" dirty="0"/>
              <a:t> </a:t>
            </a:r>
            <a:endParaRPr sz="1200" dirty="0"/>
          </a:p>
          <a:p>
            <a:pPr>
              <a:buClr>
                <a:schemeClr val="dk1"/>
              </a:buClr>
              <a:buSzPts val="3200"/>
            </a:pPr>
            <a:r>
              <a:rPr lang="en-US" dirty="0"/>
              <a:t>Describe</a:t>
            </a:r>
            <a:r>
              <a:rPr lang="en-US" b="0" dirty="0"/>
              <a:t> the history of mixed-gender Scouting domestically and internationally</a:t>
            </a:r>
            <a:br>
              <a:rPr lang="en-US" b="0" dirty="0"/>
            </a:br>
            <a:endParaRPr lang="en-US" sz="1200" b="0" dirty="0"/>
          </a:p>
          <a:p>
            <a:pPr>
              <a:buClr>
                <a:schemeClr val="dk1"/>
              </a:buClr>
              <a:buSzPts val="3200"/>
            </a:pPr>
            <a:r>
              <a:rPr lang="en-US" dirty="0"/>
              <a:t>Recognize</a:t>
            </a:r>
            <a:r>
              <a:rPr lang="en-US" b="0" dirty="0"/>
              <a:t> the importance of inclusivity to the mission and success of Scouting America</a:t>
            </a:r>
          </a:p>
          <a:p>
            <a:pPr>
              <a:buClr>
                <a:schemeClr val="dk1"/>
              </a:buClr>
              <a:buSzPts val="3200"/>
            </a:pPr>
            <a:r>
              <a:rPr lang="en-US" dirty="0"/>
              <a:t>Respond</a:t>
            </a:r>
            <a:r>
              <a:rPr lang="en-US" b="0" dirty="0"/>
              <a:t> to common concerns about mixed-gender Scouting and </a:t>
            </a:r>
            <a:r>
              <a:rPr lang="en-US" dirty="0"/>
              <a:t>share</a:t>
            </a:r>
            <a:r>
              <a:rPr lang="en-US" b="0" dirty="0"/>
              <a:t> facts that address those concerns</a:t>
            </a:r>
            <a:endParaRPr b="0" dirty="0">
              <a:highlight>
                <a:srgbClr val="FFFF00"/>
              </a:highligh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9617"/>
            <a:ext cx="6624320" cy="678412"/>
          </a:xfrm>
        </p:spPr>
        <p:txBody>
          <a:bodyPr/>
          <a:lstStyle/>
          <a:p>
            <a:r>
              <a:rPr lang="en-US" dirty="0"/>
              <a:t>Commissioners’ Role</a:t>
            </a:r>
          </a:p>
        </p:txBody>
      </p:sp>
      <p:sp>
        <p:nvSpPr>
          <p:cNvPr id="3" name="Content Placeholder 2"/>
          <p:cNvSpPr>
            <a:spLocks noGrp="1"/>
          </p:cNvSpPr>
          <p:nvPr>
            <p:ph idx="1"/>
          </p:nvPr>
        </p:nvSpPr>
        <p:spPr>
          <a:xfrm>
            <a:off x="4206240" y="2783840"/>
            <a:ext cx="6395720" cy="3393123"/>
          </a:xfrm>
        </p:spPr>
        <p:txBody>
          <a:bodyPr>
            <a:normAutofit/>
          </a:bodyPr>
          <a:lstStyle/>
          <a:p>
            <a:r>
              <a:rPr lang="en-US" b="0" dirty="0"/>
              <a:t>What role do commissioners play in issues related to mixed-gender Scouting?</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384" y="1230659"/>
            <a:ext cx="3006872" cy="4946304"/>
          </a:xfrm>
          <a:prstGeom prst="rect">
            <a:avLst/>
          </a:prstGeom>
        </p:spPr>
      </p:pic>
    </p:spTree>
    <p:extLst>
      <p:ext uri="{BB962C8B-B14F-4D97-AF65-F5344CB8AC3E}">
        <p14:creationId xmlns:p14="http://schemas.microsoft.com/office/powerpoint/2010/main" val="4175552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56"/>
            <a:ext cx="6536267" cy="1071823"/>
          </a:xfrm>
        </p:spPr>
        <p:txBody>
          <a:bodyPr/>
          <a:lstStyle/>
          <a:p>
            <a:r>
              <a:rPr lang="en-US" dirty="0"/>
              <a:t>Mixed-Gender Scouting Activity</a:t>
            </a:r>
          </a:p>
        </p:txBody>
      </p:sp>
      <p:sp>
        <p:nvSpPr>
          <p:cNvPr id="3" name="Content Placeholder 2"/>
          <p:cNvSpPr>
            <a:spLocks noGrp="1"/>
          </p:cNvSpPr>
          <p:nvPr>
            <p:ph idx="1"/>
          </p:nvPr>
        </p:nvSpPr>
        <p:spPr>
          <a:xfrm>
            <a:off x="568960" y="1300480"/>
            <a:ext cx="6888480" cy="5181600"/>
          </a:xfrm>
        </p:spPr>
        <p:txBody>
          <a:bodyPr>
            <a:normAutofit/>
          </a:bodyPr>
          <a:lstStyle/>
          <a:p>
            <a:r>
              <a:rPr lang="en-US" sz="3600" dirty="0"/>
              <a:t>Small group breakout:</a:t>
            </a:r>
          </a:p>
          <a:p>
            <a:pPr lvl="1"/>
            <a:r>
              <a:rPr lang="en-US" sz="3200" dirty="0"/>
              <a:t>Experiences with mixed-gender Scouting</a:t>
            </a:r>
          </a:p>
          <a:p>
            <a:pPr lvl="2"/>
            <a:r>
              <a:rPr lang="en-US" sz="2800" dirty="0"/>
              <a:t>Discuss your experience with female Scouts</a:t>
            </a:r>
          </a:p>
          <a:p>
            <a:pPr lvl="2"/>
            <a:r>
              <a:rPr lang="en-US" sz="2800" dirty="0"/>
              <a:t>Identify:</a:t>
            </a:r>
          </a:p>
          <a:p>
            <a:pPr lvl="3"/>
            <a:r>
              <a:rPr lang="en-US" sz="2400" dirty="0"/>
              <a:t>Positive experiences you have seen or heard (whether personally or shared)</a:t>
            </a:r>
          </a:p>
          <a:p>
            <a:pPr lvl="3"/>
            <a:r>
              <a:rPr lang="en-US" sz="2400" dirty="0"/>
              <a:t>Concerns you have heard</a:t>
            </a:r>
          </a:p>
          <a:p>
            <a:pPr lvl="2"/>
            <a:r>
              <a:rPr lang="en-US" sz="2800" dirty="0"/>
              <a:t>Be prepared to report back to the larger group</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3613" y="2313305"/>
            <a:ext cx="3611467" cy="2723046"/>
          </a:xfrm>
          <a:prstGeom prst="rect">
            <a:avLst/>
          </a:prstGeom>
        </p:spPr>
      </p:pic>
    </p:spTree>
    <p:extLst>
      <p:ext uri="{BB962C8B-B14F-4D97-AF65-F5344CB8AC3E}">
        <p14:creationId xmlns:p14="http://schemas.microsoft.com/office/powerpoint/2010/main" val="3944540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2"/>
          <p:cNvSpPr txBox="1">
            <a:spLocks noGrp="1"/>
          </p:cNvSpPr>
          <p:nvPr>
            <p:ph type="title"/>
          </p:nvPr>
        </p:nvSpPr>
        <p:spPr>
          <a:xfrm>
            <a:off x="186691" y="396812"/>
            <a:ext cx="6994121" cy="540961"/>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Membership Trends</a:t>
            </a:r>
            <a:endParaRPr dirty="0"/>
          </a:p>
        </p:txBody>
      </p:sp>
      <p:sp>
        <p:nvSpPr>
          <p:cNvPr id="76" name="Google Shape;76;p2"/>
          <p:cNvSpPr txBox="1">
            <a:spLocks noGrp="1"/>
          </p:cNvSpPr>
          <p:nvPr>
            <p:ph type="body" idx="1"/>
          </p:nvPr>
        </p:nvSpPr>
        <p:spPr>
          <a:xfrm>
            <a:off x="894080" y="1162489"/>
            <a:ext cx="10261600" cy="4351338"/>
          </a:xfrm>
          <a:prstGeom prst="rect">
            <a:avLst/>
          </a:prstGeom>
          <a:noFill/>
          <a:ln>
            <a:noFill/>
          </a:ln>
        </p:spPr>
        <p:txBody>
          <a:bodyPr spcFirstLastPara="1" vert="horz" wrap="square" lIns="91425" tIns="45700" rIns="91425" bIns="45700" rtlCol="0" anchor="t" anchorCtr="0">
            <a:noAutofit/>
          </a:bodyPr>
          <a:lstStyle/>
          <a:p>
            <a:pPr marL="0" indent="0" algn="ctr">
              <a:spcBef>
                <a:spcPts val="0"/>
              </a:spcBef>
              <a:buClr>
                <a:schemeClr val="dk1"/>
              </a:buClr>
              <a:buSzPts val="3600"/>
              <a:buNone/>
            </a:pPr>
            <a:r>
              <a:rPr lang="en-US" sz="2800" b="0" dirty="0"/>
              <a:t>Percent of Scouting America youth members who are female</a:t>
            </a:r>
            <a:endParaRPr sz="2800" b="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6239" y="1565304"/>
            <a:ext cx="8846689" cy="4977736"/>
          </a:xfrm>
          <a:prstGeom prst="rect">
            <a:avLst/>
          </a:prstGeom>
        </p:spPr>
      </p:pic>
    </p:spTree>
    <p:extLst>
      <p:ext uri="{BB962C8B-B14F-4D97-AF65-F5344CB8AC3E}">
        <p14:creationId xmlns:p14="http://schemas.microsoft.com/office/powerpoint/2010/main" val="3568157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Girls in Scouting, Globally</a:t>
            </a:r>
          </a:p>
        </p:txBody>
      </p:sp>
      <p:sp>
        <p:nvSpPr>
          <p:cNvPr id="3" name="Content Placeholder 2"/>
          <p:cNvSpPr>
            <a:spLocks noGrp="1"/>
          </p:cNvSpPr>
          <p:nvPr>
            <p:ph idx="1"/>
          </p:nvPr>
        </p:nvSpPr>
        <p:spPr>
          <a:xfrm>
            <a:off x="365760" y="1825625"/>
            <a:ext cx="6055360" cy="4351338"/>
          </a:xfrm>
        </p:spPr>
        <p:txBody>
          <a:bodyPr>
            <a:normAutofit/>
          </a:bodyPr>
          <a:lstStyle/>
          <a:p>
            <a:r>
              <a:rPr lang="en-US" b="0" dirty="0"/>
              <a:t>World Organization of the Scout Movement</a:t>
            </a:r>
          </a:p>
          <a:p>
            <a:pPr lvl="1"/>
            <a:r>
              <a:rPr lang="en-US" b="0" dirty="0"/>
              <a:t>Historically focused on male youth</a:t>
            </a:r>
          </a:p>
          <a:p>
            <a:pPr lvl="1"/>
            <a:r>
              <a:rPr lang="en-US" b="0" dirty="0"/>
              <a:t>Scouting America is a member of the WOSM</a:t>
            </a:r>
          </a:p>
          <a:p>
            <a:pPr lvl="1"/>
            <a:r>
              <a:rPr lang="en-US" b="0" dirty="0"/>
              <a:t>176 member organizations</a:t>
            </a:r>
          </a:p>
          <a:p>
            <a:pPr lvl="2"/>
            <a:r>
              <a:rPr lang="en-US" b="0" dirty="0"/>
              <a:t>At least 161 of whom admit both boys and girls</a:t>
            </a:r>
          </a:p>
          <a:p>
            <a:pPr lvl="2"/>
            <a:r>
              <a:rPr lang="en-US" dirty="0"/>
              <a:t>About 94% of WOSM organizations are mixed-gender</a:t>
            </a:r>
          </a:p>
          <a:p>
            <a:pPr lvl="2"/>
            <a:endParaRPr lang="en-US" b="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0932" y="2008505"/>
            <a:ext cx="6177588" cy="2382784"/>
          </a:xfrm>
          <a:prstGeom prst="rect">
            <a:avLst/>
          </a:prstGeom>
        </p:spPr>
      </p:pic>
    </p:spTree>
    <p:extLst>
      <p:ext uri="{BB962C8B-B14F-4D97-AF65-F5344CB8AC3E}">
        <p14:creationId xmlns:p14="http://schemas.microsoft.com/office/powerpoint/2010/main" val="1488968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Girls and Women </a:t>
            </a:r>
            <a:br>
              <a:rPr lang="en-US" dirty="0"/>
            </a:br>
            <a:r>
              <a:rPr lang="en-US" dirty="0"/>
              <a:t>in “Boy Scouts”</a:t>
            </a:r>
          </a:p>
        </p:txBody>
      </p:sp>
      <p:sp>
        <p:nvSpPr>
          <p:cNvPr id="3" name="Content Placeholder 2"/>
          <p:cNvSpPr>
            <a:spLocks noGrp="1"/>
          </p:cNvSpPr>
          <p:nvPr>
            <p:ph idx="1"/>
          </p:nvPr>
        </p:nvSpPr>
        <p:spPr>
          <a:xfrm>
            <a:off x="162560" y="1056640"/>
            <a:ext cx="7660640" cy="5567680"/>
          </a:xfrm>
        </p:spPr>
        <p:txBody>
          <a:bodyPr>
            <a:normAutofit fontScale="92500"/>
          </a:bodyPr>
          <a:lstStyle/>
          <a:p>
            <a:r>
              <a:rPr lang="en-US" b="0" i="1" dirty="0"/>
              <a:t>Women</a:t>
            </a:r>
            <a:r>
              <a:rPr lang="en-US" b="0" dirty="0"/>
              <a:t> in Scouting</a:t>
            </a:r>
            <a:endParaRPr lang="en-US" b="0" strike="sngStrike" dirty="0">
              <a:highlight>
                <a:srgbClr val="FFFF00"/>
              </a:highlight>
            </a:endParaRPr>
          </a:p>
          <a:p>
            <a:pPr lvl="1"/>
            <a:r>
              <a:rPr lang="en-US" b="0" dirty="0"/>
              <a:t>1930: Creation of Cub Scouts program, including unofficial position of “Den Mothers”</a:t>
            </a:r>
          </a:p>
          <a:p>
            <a:pPr lvl="1"/>
            <a:r>
              <a:rPr lang="en-US" b="0" dirty="0"/>
              <a:t>1936: BSA official registration allowed for women serving as Den Mothers</a:t>
            </a:r>
          </a:p>
          <a:p>
            <a:pPr lvl="1"/>
            <a:r>
              <a:rPr lang="en-US" b="0" dirty="0"/>
              <a:t>1965: First woman professional Scouter (Eleanor Parsons Pratt, curator of museums for </a:t>
            </a:r>
            <a:r>
              <a:rPr lang="en-US" b="0" dirty="0" err="1"/>
              <a:t>Philmont</a:t>
            </a:r>
            <a:r>
              <a:rPr lang="en-US" b="0" dirty="0"/>
              <a:t>)</a:t>
            </a:r>
          </a:p>
          <a:p>
            <a:pPr lvl="1"/>
            <a:r>
              <a:rPr lang="en-US" b="0" dirty="0"/>
              <a:t>1974: “Silver Fawn” award retired; women now eligible for Silver Beaver, Silver Antelope, and Silver Buffalo</a:t>
            </a:r>
          </a:p>
          <a:p>
            <a:pPr lvl="1"/>
            <a:r>
              <a:rPr lang="en-US" b="0" dirty="0"/>
              <a:t>1976: Most positions open to women, including commissioner positions</a:t>
            </a:r>
          </a:p>
          <a:p>
            <a:pPr lvl="1"/>
            <a:r>
              <a:rPr lang="en-US" b="0" dirty="0"/>
              <a:t>1988: Women become eligible for Order of the Arrow membership</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83095" y="1361439"/>
            <a:ext cx="3375785" cy="5032069"/>
          </a:xfrm>
          <a:prstGeom prst="rect">
            <a:avLst/>
          </a:prstGeom>
        </p:spPr>
      </p:pic>
    </p:spTree>
    <p:extLst>
      <p:ext uri="{BB962C8B-B14F-4D97-AF65-F5344CB8AC3E}">
        <p14:creationId xmlns:p14="http://schemas.microsoft.com/office/powerpoint/2010/main" val="3612102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Girls and Women </a:t>
            </a:r>
            <a:br>
              <a:rPr lang="en-US" dirty="0"/>
            </a:br>
            <a:r>
              <a:rPr lang="en-US" dirty="0"/>
              <a:t>in “Boy Scouts”</a:t>
            </a:r>
          </a:p>
        </p:txBody>
      </p:sp>
      <p:sp>
        <p:nvSpPr>
          <p:cNvPr id="3" name="Content Placeholder 2"/>
          <p:cNvSpPr>
            <a:spLocks noGrp="1"/>
          </p:cNvSpPr>
          <p:nvPr>
            <p:ph idx="1"/>
          </p:nvPr>
        </p:nvSpPr>
        <p:spPr>
          <a:xfrm>
            <a:off x="4693920" y="1137920"/>
            <a:ext cx="7112000" cy="5648960"/>
          </a:xfrm>
        </p:spPr>
        <p:txBody>
          <a:bodyPr>
            <a:normAutofit/>
          </a:bodyPr>
          <a:lstStyle/>
          <a:p>
            <a:r>
              <a:rPr lang="en-US" b="0" i="1" dirty="0"/>
              <a:t>Girls</a:t>
            </a:r>
            <a:r>
              <a:rPr lang="en-US" b="0" dirty="0"/>
              <a:t> in Scouting </a:t>
            </a:r>
          </a:p>
          <a:p>
            <a:pPr lvl="1"/>
            <a:r>
              <a:rPr lang="en-US" dirty="0"/>
              <a:t>1969: Girls eligible to register as official members of Sea Scouts</a:t>
            </a:r>
          </a:p>
          <a:p>
            <a:pPr lvl="1"/>
            <a:r>
              <a:rPr lang="en-US" dirty="0"/>
              <a:t>1971: Girls eligible to register as official members of Exploring and Venturing</a:t>
            </a:r>
          </a:p>
          <a:p>
            <a:pPr lvl="1"/>
            <a:r>
              <a:rPr lang="en-US" dirty="0"/>
              <a:t>2017: Announcement of plans to permit girls in all BSA programs</a:t>
            </a:r>
          </a:p>
          <a:p>
            <a:pPr lvl="1"/>
            <a:r>
              <a:rPr lang="en-US" dirty="0"/>
              <a:t>2018: Girls eligible to join Cub Scouts</a:t>
            </a:r>
          </a:p>
          <a:p>
            <a:pPr lvl="1"/>
            <a:r>
              <a:rPr lang="en-US" dirty="0"/>
              <a:t>2019: Girls eligible to join Scouts BSA (formerly Boy Scouts)</a:t>
            </a:r>
          </a:p>
          <a:p>
            <a:pPr lvl="1"/>
            <a:r>
              <a:rPr lang="en-US" dirty="0"/>
              <a:t>2024: Announcement of “Scouting America” rebranding</a:t>
            </a:r>
            <a:endParaRPr lang="en-US" b="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1276985"/>
            <a:ext cx="4226560" cy="4678980"/>
          </a:xfrm>
          <a:prstGeom prst="rect">
            <a:avLst/>
          </a:prstGeom>
        </p:spPr>
      </p:pic>
    </p:spTree>
    <p:extLst>
      <p:ext uri="{BB962C8B-B14F-4D97-AF65-F5344CB8AC3E}">
        <p14:creationId xmlns:p14="http://schemas.microsoft.com/office/powerpoint/2010/main" val="1637007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Girls and Women </a:t>
            </a:r>
            <a:br>
              <a:rPr lang="en-US" dirty="0"/>
            </a:br>
            <a:r>
              <a:rPr lang="en-US" dirty="0"/>
              <a:t>in “Boy Scouts”</a:t>
            </a:r>
          </a:p>
        </p:txBody>
      </p:sp>
      <p:sp>
        <p:nvSpPr>
          <p:cNvPr id="3" name="Content Placeholder 2"/>
          <p:cNvSpPr>
            <a:spLocks noGrp="1"/>
          </p:cNvSpPr>
          <p:nvPr>
            <p:ph idx="1"/>
          </p:nvPr>
        </p:nvSpPr>
        <p:spPr>
          <a:xfrm>
            <a:off x="391160" y="2354526"/>
            <a:ext cx="5786120" cy="4188513"/>
          </a:xfrm>
        </p:spPr>
        <p:txBody>
          <a:bodyPr>
            <a:normAutofit fontScale="92500" lnSpcReduction="10000"/>
          </a:bodyPr>
          <a:lstStyle/>
          <a:p>
            <a:r>
              <a:rPr lang="en-US" b="0" dirty="0"/>
              <a:t>Current practices in Scouting America</a:t>
            </a:r>
          </a:p>
          <a:p>
            <a:pPr lvl="1"/>
            <a:r>
              <a:rPr lang="en-US" b="0" dirty="0"/>
              <a:t>Exploring, Sea Scouts, and Venturing are </a:t>
            </a:r>
            <a:r>
              <a:rPr lang="en-US" dirty="0"/>
              <a:t>mixed-gender</a:t>
            </a:r>
            <a:endParaRPr lang="en-US" b="0" dirty="0"/>
          </a:p>
          <a:p>
            <a:pPr lvl="1"/>
            <a:r>
              <a:rPr lang="en-US" b="0" dirty="0"/>
              <a:t>Cub Scouts packs may be </a:t>
            </a:r>
            <a:r>
              <a:rPr lang="en-US" dirty="0"/>
              <a:t>single</a:t>
            </a:r>
            <a:r>
              <a:rPr lang="en-US" b="0" dirty="0"/>
              <a:t> gender or </a:t>
            </a:r>
            <a:r>
              <a:rPr lang="en-US" dirty="0"/>
              <a:t>mixed-gender </a:t>
            </a:r>
            <a:r>
              <a:rPr lang="en-US" b="0" dirty="0"/>
              <a:t>per unit charter</a:t>
            </a:r>
          </a:p>
          <a:p>
            <a:pPr lvl="1"/>
            <a:r>
              <a:rPr lang="en-US" dirty="0"/>
              <a:t>Scouts BSA troops are single gender (boys OR girls) per unit charter</a:t>
            </a:r>
          </a:p>
          <a:p>
            <a:pPr lvl="2"/>
            <a:r>
              <a:rPr lang="en-US" dirty="0"/>
              <a:t>Some mixed-gender troops exist as part of a pilot program, but the option is not currently available nationwide</a:t>
            </a:r>
            <a:endParaRPr lang="en-US" b="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9198" y="2354525"/>
            <a:ext cx="5547233" cy="3751961"/>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27038" y="1079109"/>
            <a:ext cx="5300483" cy="1103378"/>
          </a:xfrm>
          <a:prstGeom prst="rect">
            <a:avLst/>
          </a:prstGeom>
        </p:spPr>
      </p:pic>
    </p:spTree>
    <p:extLst>
      <p:ext uri="{BB962C8B-B14F-4D97-AF65-F5344CB8AC3E}">
        <p14:creationId xmlns:p14="http://schemas.microsoft.com/office/powerpoint/2010/main" val="16534087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1420</TotalTime>
  <Words>2764</Words>
  <Application>Microsoft Office PowerPoint</Application>
  <PresentationFormat>Widescreen</PresentationFormat>
  <Paragraphs>194</Paragraphs>
  <Slides>18</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 CED 722  Supporting Mixed-Gender Scouting as a Commissioner</vt:lpstr>
      <vt:lpstr>Course Objectives</vt:lpstr>
      <vt:lpstr>Commissioners’ Role</vt:lpstr>
      <vt:lpstr>Mixed-Gender Scouting Activity</vt:lpstr>
      <vt:lpstr>Membership Trends</vt:lpstr>
      <vt:lpstr>Girls in Scouting, Globally</vt:lpstr>
      <vt:lpstr>Girls and Women  in “Boy Scouts”</vt:lpstr>
      <vt:lpstr>Girls and Women  in “Boy Scouts”</vt:lpstr>
      <vt:lpstr>Girls and Women  in “Boy Scouts”</vt:lpstr>
      <vt:lpstr>Benefits of Diversity  in Scouting</vt:lpstr>
      <vt:lpstr>Benefits of Diversity  in Scouting</vt:lpstr>
      <vt:lpstr>Common Concerns</vt:lpstr>
      <vt:lpstr>Common Concerns</vt:lpstr>
      <vt:lpstr>Common Concerns</vt:lpstr>
      <vt:lpstr>Common Concerns</vt:lpstr>
      <vt:lpstr>Activity #2</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MCS 322  A Commissioner’s Guide to Co-Ed Scouting</dc:title>
  <dc:creator>Kresha Alvarado</dc:creator>
  <cp:lastModifiedBy>Kresha Alvarado</cp:lastModifiedBy>
  <cp:revision>72</cp:revision>
  <dcterms:created xsi:type="dcterms:W3CDTF">2025-02-10T18:13:23Z</dcterms:created>
  <dcterms:modified xsi:type="dcterms:W3CDTF">2025-09-08T19:09:56Z</dcterms:modified>
</cp:coreProperties>
</file>